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5.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 id="2147483658" r:id="rId3"/>
    <p:sldMasterId id="2147483666" r:id="rId4"/>
    <p:sldMasterId id="2147483675" r:id="rId5"/>
    <p:sldMasterId id="2147483683" r:id="rId6"/>
  </p:sldMasterIdLst>
  <p:notesMasterIdLst>
    <p:notesMasterId r:id="rId33"/>
  </p:notesMasterIdLst>
  <p:sldIdLst>
    <p:sldId id="256" r:id="rId7"/>
    <p:sldId id="260" r:id="rId8"/>
    <p:sldId id="274" r:id="rId9"/>
    <p:sldId id="276" r:id="rId10"/>
    <p:sldId id="284" r:id="rId11"/>
    <p:sldId id="275" r:id="rId12"/>
    <p:sldId id="277" r:id="rId13"/>
    <p:sldId id="285" r:id="rId14"/>
    <p:sldId id="278" r:id="rId15"/>
    <p:sldId id="282" r:id="rId16"/>
    <p:sldId id="283" r:id="rId17"/>
    <p:sldId id="264" r:id="rId18"/>
    <p:sldId id="265" r:id="rId19"/>
    <p:sldId id="268" r:id="rId20"/>
    <p:sldId id="266" r:id="rId21"/>
    <p:sldId id="267" r:id="rId22"/>
    <p:sldId id="287" r:id="rId23"/>
    <p:sldId id="286" r:id="rId24"/>
    <p:sldId id="281" r:id="rId25"/>
    <p:sldId id="279" r:id="rId26"/>
    <p:sldId id="272" r:id="rId27"/>
    <p:sldId id="273" r:id="rId28"/>
    <p:sldId id="271" r:id="rId29"/>
    <p:sldId id="269" r:id="rId30"/>
    <p:sldId id="270" r:id="rId31"/>
    <p:sldId id="25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935" autoAdjust="0"/>
  </p:normalViewPr>
  <p:slideViewPr>
    <p:cSldViewPr snapToGrid="0">
      <p:cViewPr varScale="1">
        <p:scale>
          <a:sx n="104" d="100"/>
          <a:sy n="104" d="100"/>
        </p:scale>
        <p:origin x="83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 Carroll" userId="decec2e5-8129-4307-b897-3096bf28751b" providerId="ADAL" clId="{4B9896E9-67C4-455C-BDAC-36BBC5A14E10}"/>
    <pc:docChg chg="custSel modSld">
      <pc:chgData name="Sara Carroll" userId="decec2e5-8129-4307-b897-3096bf28751b" providerId="ADAL" clId="{4B9896E9-67C4-455C-BDAC-36BBC5A14E10}" dt="2026-04-17T23:14:10.001" v="71" actId="1037"/>
      <pc:docMkLst>
        <pc:docMk/>
      </pc:docMkLst>
      <pc:sldChg chg="modSp mod">
        <pc:chgData name="Sara Carroll" userId="decec2e5-8129-4307-b897-3096bf28751b" providerId="ADAL" clId="{4B9896E9-67C4-455C-BDAC-36BBC5A14E10}" dt="2026-04-17T22:52:54.351" v="42" actId="1076"/>
        <pc:sldMkLst>
          <pc:docMk/>
          <pc:sldMk cId="3794547470" sldId="265"/>
        </pc:sldMkLst>
        <pc:picChg chg="mod">
          <ac:chgData name="Sara Carroll" userId="decec2e5-8129-4307-b897-3096bf28751b" providerId="ADAL" clId="{4B9896E9-67C4-455C-BDAC-36BBC5A14E10}" dt="2026-04-17T22:52:54.351" v="42" actId="1076"/>
          <ac:picMkLst>
            <pc:docMk/>
            <pc:sldMk cId="3794547470" sldId="265"/>
            <ac:picMk id="5" creationId="{3D0D78EB-C943-D024-B2AE-520871D8D15D}"/>
          </ac:picMkLst>
        </pc:picChg>
      </pc:sldChg>
      <pc:sldChg chg="modSp mod">
        <pc:chgData name="Sara Carroll" userId="decec2e5-8129-4307-b897-3096bf28751b" providerId="ADAL" clId="{4B9896E9-67C4-455C-BDAC-36BBC5A14E10}" dt="2026-04-17T23:13:33.379" v="44" actId="732"/>
        <pc:sldMkLst>
          <pc:docMk/>
          <pc:sldMk cId="3481232577" sldId="266"/>
        </pc:sldMkLst>
        <pc:picChg chg="mod modCrop">
          <ac:chgData name="Sara Carroll" userId="decec2e5-8129-4307-b897-3096bf28751b" providerId="ADAL" clId="{4B9896E9-67C4-455C-BDAC-36BBC5A14E10}" dt="2026-04-17T23:13:33.379" v="44" actId="732"/>
          <ac:picMkLst>
            <pc:docMk/>
            <pc:sldMk cId="3481232577" sldId="266"/>
            <ac:picMk id="5" creationId="{4257687E-48BE-A49C-4DB6-0E3C654E7FFB}"/>
          </ac:picMkLst>
        </pc:picChg>
      </pc:sldChg>
      <pc:sldChg chg="modSp mod">
        <pc:chgData name="Sara Carroll" userId="decec2e5-8129-4307-b897-3096bf28751b" providerId="ADAL" clId="{4B9896E9-67C4-455C-BDAC-36BBC5A14E10}" dt="2026-04-17T23:13:52.483" v="54" actId="732"/>
        <pc:sldMkLst>
          <pc:docMk/>
          <pc:sldMk cId="2871019614" sldId="267"/>
        </pc:sldMkLst>
        <pc:picChg chg="mod modCrop">
          <ac:chgData name="Sara Carroll" userId="decec2e5-8129-4307-b897-3096bf28751b" providerId="ADAL" clId="{4B9896E9-67C4-455C-BDAC-36BBC5A14E10}" dt="2026-04-17T23:13:52.483" v="54" actId="732"/>
          <ac:picMkLst>
            <pc:docMk/>
            <pc:sldMk cId="2871019614" sldId="267"/>
            <ac:picMk id="5" creationId="{A01A582A-96A2-A2D4-9B94-FFFDCDD03E6B}"/>
          </ac:picMkLst>
        </pc:picChg>
      </pc:sldChg>
      <pc:sldChg chg="modSp mod">
        <pc:chgData name="Sara Carroll" userId="decec2e5-8129-4307-b897-3096bf28751b" providerId="ADAL" clId="{4B9896E9-67C4-455C-BDAC-36BBC5A14E10}" dt="2026-04-17T23:14:10.001" v="71" actId="1037"/>
        <pc:sldMkLst>
          <pc:docMk/>
          <pc:sldMk cId="993889035" sldId="268"/>
        </pc:sldMkLst>
        <pc:picChg chg="mod modCrop">
          <ac:chgData name="Sara Carroll" userId="decec2e5-8129-4307-b897-3096bf28751b" providerId="ADAL" clId="{4B9896E9-67C4-455C-BDAC-36BBC5A14E10}" dt="2026-04-17T23:14:10.001" v="71" actId="1037"/>
          <ac:picMkLst>
            <pc:docMk/>
            <pc:sldMk cId="993889035" sldId="268"/>
            <ac:picMk id="5" creationId="{2ED31F36-4DEF-1F75-C1DC-BBD8F92CC17F}"/>
          </ac:picMkLst>
        </pc:picChg>
      </pc:sldChg>
      <pc:sldChg chg="modSp mod">
        <pc:chgData name="Sara Carroll" userId="decec2e5-8129-4307-b897-3096bf28751b" providerId="ADAL" clId="{4B9896E9-67C4-455C-BDAC-36BBC5A14E10}" dt="2026-04-17T22:51:51.628" v="14" actId="1037"/>
        <pc:sldMkLst>
          <pc:docMk/>
          <pc:sldMk cId="658123184" sldId="274"/>
        </pc:sldMkLst>
        <pc:picChg chg="mod modCrop">
          <ac:chgData name="Sara Carroll" userId="decec2e5-8129-4307-b897-3096bf28751b" providerId="ADAL" clId="{4B9896E9-67C4-455C-BDAC-36BBC5A14E10}" dt="2026-04-17T22:51:51.628" v="14" actId="1037"/>
          <ac:picMkLst>
            <pc:docMk/>
            <pc:sldMk cId="658123184" sldId="274"/>
            <ac:picMk id="15" creationId="{CBEE81A4-83EB-8F0D-F348-F205C0E61AE8}"/>
          </ac:picMkLst>
        </pc:picChg>
      </pc:sldChg>
      <pc:sldChg chg="modSp mod">
        <pc:chgData name="Sara Carroll" userId="decec2e5-8129-4307-b897-3096bf28751b" providerId="ADAL" clId="{4B9896E9-67C4-455C-BDAC-36BBC5A14E10}" dt="2026-04-17T22:52:11.313" v="23" actId="20577"/>
        <pc:sldMkLst>
          <pc:docMk/>
          <pc:sldMk cId="3894725428" sldId="284"/>
        </pc:sldMkLst>
        <pc:spChg chg="mod">
          <ac:chgData name="Sara Carroll" userId="decec2e5-8129-4307-b897-3096bf28751b" providerId="ADAL" clId="{4B9896E9-67C4-455C-BDAC-36BBC5A14E10}" dt="2026-04-17T22:52:11.313" v="23" actId="20577"/>
          <ac:spMkLst>
            <pc:docMk/>
            <pc:sldMk cId="3894725428" sldId="284"/>
            <ac:spMk id="3" creationId="{45AD7D75-528F-D90D-D9A2-9AA5685E93DB}"/>
          </ac:spMkLst>
        </pc:spChg>
      </pc:sldChg>
      <pc:sldChg chg="modSp mod">
        <pc:chgData name="Sara Carroll" userId="decec2e5-8129-4307-b897-3096bf28751b" providerId="ADAL" clId="{4B9896E9-67C4-455C-BDAC-36BBC5A14E10}" dt="2026-04-17T22:52:31.733" v="40" actId="404"/>
        <pc:sldMkLst>
          <pc:docMk/>
          <pc:sldMk cId="2372544159" sldId="285"/>
        </pc:sldMkLst>
        <pc:spChg chg="mod">
          <ac:chgData name="Sara Carroll" userId="decec2e5-8129-4307-b897-3096bf28751b" providerId="ADAL" clId="{4B9896E9-67C4-455C-BDAC-36BBC5A14E10}" dt="2026-04-17T22:52:31.733" v="40" actId="404"/>
          <ac:spMkLst>
            <pc:docMk/>
            <pc:sldMk cId="2372544159" sldId="285"/>
            <ac:spMk id="3" creationId="{E01BF160-904A-BB99-1224-61E08FA8BEE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A7AB76-DB99-4E44-8134-FD77C122ED72}" type="datetimeFigureOut">
              <a:rPr lang="en-US" smtClean="0"/>
              <a:t>4/17/2026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2A1BE9-0801-4B40-B9EA-65A53377BC40}" type="slidenum">
              <a:rPr lang="en-US" smtClean="0"/>
              <a:t>‹#›</a:t>
            </a:fld>
            <a:endParaRPr lang="en-US"/>
          </a:p>
        </p:txBody>
      </p:sp>
    </p:spTree>
    <p:extLst>
      <p:ext uri="{BB962C8B-B14F-4D97-AF65-F5344CB8AC3E}">
        <p14:creationId xmlns:p14="http://schemas.microsoft.com/office/powerpoint/2010/main" val="2004945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2A1BE9-0801-4B40-B9EA-65A53377BC40}" type="slidenum">
              <a:rPr lang="en-US" smtClean="0"/>
              <a:t>11</a:t>
            </a:fld>
            <a:endParaRPr lang="en-US"/>
          </a:p>
        </p:txBody>
      </p:sp>
    </p:spTree>
    <p:extLst>
      <p:ext uri="{BB962C8B-B14F-4D97-AF65-F5344CB8AC3E}">
        <p14:creationId xmlns:p14="http://schemas.microsoft.com/office/powerpoint/2010/main" val="4306971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descr="A blue and white background with a blue rectangle&#10;&#10;AI-generated content may be incorrect.">
            <a:extLst>
              <a:ext uri="{FF2B5EF4-FFF2-40B4-BE49-F238E27FC236}">
                <a16:creationId xmlns:a16="http://schemas.microsoft.com/office/drawing/2014/main" id="{0CACD6A0-AEF4-1CB3-FFFD-A36CAAB5512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itle 1">
            <a:extLst>
              <a:ext uri="{FF2B5EF4-FFF2-40B4-BE49-F238E27FC236}">
                <a16:creationId xmlns:a16="http://schemas.microsoft.com/office/drawing/2014/main" id="{04E594A3-08FF-9F09-4E00-CA572C87DF03}"/>
              </a:ext>
            </a:extLst>
          </p:cNvPr>
          <p:cNvSpPr>
            <a:spLocks noGrp="1"/>
          </p:cNvSpPr>
          <p:nvPr>
            <p:ph type="ctrTitle"/>
          </p:nvPr>
        </p:nvSpPr>
        <p:spPr>
          <a:xfrm>
            <a:off x="0" y="3007688"/>
            <a:ext cx="8206740" cy="842623"/>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F812367A-4C2F-877A-B019-C3C640F09D8D}"/>
              </a:ext>
            </a:extLst>
          </p:cNvPr>
          <p:cNvSpPr>
            <a:spLocks noGrp="1"/>
          </p:cNvSpPr>
          <p:nvPr>
            <p:ph type="subTitle" idx="1"/>
          </p:nvPr>
        </p:nvSpPr>
        <p:spPr>
          <a:xfrm>
            <a:off x="0" y="4123033"/>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3111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1F610-961C-CC88-7AAF-63098761468A}"/>
              </a:ext>
            </a:extLst>
          </p:cNvPr>
          <p:cNvSpPr>
            <a:spLocks noGrp="1"/>
          </p:cNvSpPr>
          <p:nvPr>
            <p:ph type="title"/>
          </p:nvPr>
        </p:nvSpPr>
        <p:spPr>
          <a:xfrm>
            <a:off x="9392" y="623887"/>
            <a:ext cx="2200408" cy="409670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49E18E1-FF71-A612-9AE1-FEFC472FEE71}"/>
              </a:ext>
            </a:extLst>
          </p:cNvPr>
          <p:cNvSpPr>
            <a:spLocks noGrp="1"/>
          </p:cNvSpPr>
          <p:nvPr>
            <p:ph sz="half" idx="1"/>
          </p:nvPr>
        </p:nvSpPr>
        <p:spPr>
          <a:xfrm>
            <a:off x="2423160" y="623887"/>
            <a:ext cx="4206240" cy="57324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EF13E08-ED27-9D01-5662-79A4E7DDDC8C}"/>
              </a:ext>
            </a:extLst>
          </p:cNvPr>
          <p:cNvSpPr>
            <a:spLocks noGrp="1"/>
          </p:cNvSpPr>
          <p:nvPr>
            <p:ph sz="half" idx="2"/>
          </p:nvPr>
        </p:nvSpPr>
        <p:spPr>
          <a:xfrm>
            <a:off x="7395210" y="623886"/>
            <a:ext cx="4419600" cy="57324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F95524-1E1A-9C16-7767-7C25ED958BAB}"/>
              </a:ext>
            </a:extLst>
          </p:cNvPr>
          <p:cNvSpPr>
            <a:spLocks noGrp="1"/>
          </p:cNvSpPr>
          <p:nvPr>
            <p:ph type="dt" sz="half" idx="10"/>
          </p:nvPr>
        </p:nvSpPr>
        <p:spPr/>
        <p:txBody>
          <a:bodyPr/>
          <a:lstStyle/>
          <a:p>
            <a:fld id="{266C05B5-7306-468E-BF72-930FA498B161}" type="datetimeFigureOut">
              <a:rPr lang="en-US" smtClean="0"/>
              <a:t>4/17/2026</a:t>
            </a:fld>
            <a:endParaRPr lang="en-US"/>
          </a:p>
        </p:txBody>
      </p:sp>
      <p:sp>
        <p:nvSpPr>
          <p:cNvPr id="6" name="Footer Placeholder 5">
            <a:extLst>
              <a:ext uri="{FF2B5EF4-FFF2-40B4-BE49-F238E27FC236}">
                <a16:creationId xmlns:a16="http://schemas.microsoft.com/office/drawing/2014/main" id="{4A6DB5BD-F042-73C5-F87D-A12C1D352E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ABA6EE-8111-7FB7-E9CC-5B03B44960C4}"/>
              </a:ext>
            </a:extLst>
          </p:cNvPr>
          <p:cNvSpPr>
            <a:spLocks noGrp="1"/>
          </p:cNvSpPr>
          <p:nvPr>
            <p:ph type="sldNum" sz="quarter" idx="12"/>
          </p:nvPr>
        </p:nvSpPr>
        <p:spPr/>
        <p:txBody>
          <a:bodyPr/>
          <a:lstStyle/>
          <a:p>
            <a:fld id="{8B4DAFF4-6EF1-49C3-86C2-1DE95564C0D2}" type="slidenum">
              <a:rPr lang="en-US" smtClean="0"/>
              <a:t>‹#›</a:t>
            </a:fld>
            <a:endParaRPr lang="en-US"/>
          </a:p>
        </p:txBody>
      </p:sp>
    </p:spTree>
    <p:extLst>
      <p:ext uri="{BB962C8B-B14F-4D97-AF65-F5344CB8AC3E}">
        <p14:creationId xmlns:p14="http://schemas.microsoft.com/office/powerpoint/2010/main" val="1735034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51E205-5282-03EF-5A93-ECFF81527E13}"/>
              </a:ext>
            </a:extLst>
          </p:cNvPr>
          <p:cNvSpPr>
            <a:spLocks noGrp="1"/>
          </p:cNvSpPr>
          <p:nvPr>
            <p:ph type="dt" sz="half" idx="10"/>
          </p:nvPr>
        </p:nvSpPr>
        <p:spPr/>
        <p:txBody>
          <a:bodyPr/>
          <a:lstStyle/>
          <a:p>
            <a:fld id="{266C05B5-7306-468E-BF72-930FA498B161}" type="datetimeFigureOut">
              <a:rPr lang="en-US" smtClean="0"/>
              <a:t>4/17/2026</a:t>
            </a:fld>
            <a:endParaRPr lang="en-US"/>
          </a:p>
        </p:txBody>
      </p:sp>
      <p:sp>
        <p:nvSpPr>
          <p:cNvPr id="3" name="Footer Placeholder 2">
            <a:extLst>
              <a:ext uri="{FF2B5EF4-FFF2-40B4-BE49-F238E27FC236}">
                <a16:creationId xmlns:a16="http://schemas.microsoft.com/office/drawing/2014/main" id="{B084D2DA-BAF9-E96E-E76A-4010ACDD03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47A775-8410-069B-95A1-17EDED21C46D}"/>
              </a:ext>
            </a:extLst>
          </p:cNvPr>
          <p:cNvSpPr>
            <a:spLocks noGrp="1"/>
          </p:cNvSpPr>
          <p:nvPr>
            <p:ph type="sldNum" sz="quarter" idx="12"/>
          </p:nvPr>
        </p:nvSpPr>
        <p:spPr/>
        <p:txBody>
          <a:bodyPr/>
          <a:lstStyle/>
          <a:p>
            <a:fld id="{8B4DAFF4-6EF1-49C3-86C2-1DE95564C0D2}" type="slidenum">
              <a:rPr lang="en-US" smtClean="0"/>
              <a:t>‹#›</a:t>
            </a:fld>
            <a:endParaRPr lang="en-US"/>
          </a:p>
        </p:txBody>
      </p:sp>
    </p:spTree>
    <p:extLst>
      <p:ext uri="{BB962C8B-B14F-4D97-AF65-F5344CB8AC3E}">
        <p14:creationId xmlns:p14="http://schemas.microsoft.com/office/powerpoint/2010/main" val="1861141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32E76-A642-DF8F-5DCC-35AAE67D893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F2E31C-8000-DF95-2807-70FFF5BDA7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36782C-6224-9240-6C3F-D27D98C87A02}"/>
              </a:ext>
            </a:extLst>
          </p:cNvPr>
          <p:cNvSpPr>
            <a:spLocks noGrp="1"/>
          </p:cNvSpPr>
          <p:nvPr>
            <p:ph type="dt" sz="half" idx="10"/>
          </p:nvPr>
        </p:nvSpPr>
        <p:spPr/>
        <p:txBody>
          <a:bodyPr/>
          <a:lstStyle/>
          <a:p>
            <a:fld id="{C553F370-94B6-4248-960D-7A82703B2CF3}" type="datetimeFigureOut">
              <a:rPr lang="en-US" smtClean="0"/>
              <a:t>4/17/2026</a:t>
            </a:fld>
            <a:endParaRPr lang="en-US"/>
          </a:p>
        </p:txBody>
      </p:sp>
      <p:sp>
        <p:nvSpPr>
          <p:cNvPr id="5" name="Footer Placeholder 4">
            <a:extLst>
              <a:ext uri="{FF2B5EF4-FFF2-40B4-BE49-F238E27FC236}">
                <a16:creationId xmlns:a16="http://schemas.microsoft.com/office/drawing/2014/main" id="{DEF11246-06A2-C539-89DD-5AD13BCDA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889C64-3F5B-277D-9548-F881B175984A}"/>
              </a:ext>
            </a:extLst>
          </p:cNvPr>
          <p:cNvSpPr>
            <a:spLocks noGrp="1"/>
          </p:cNvSpPr>
          <p:nvPr>
            <p:ph type="sldNum" sz="quarter" idx="12"/>
          </p:nvPr>
        </p:nvSpPr>
        <p:spPr/>
        <p:txBody>
          <a:bodyPr/>
          <a:lstStyle/>
          <a:p>
            <a:fld id="{BE640106-DA09-4354-AE8C-825BEBD9250C}" type="slidenum">
              <a:rPr lang="en-US" smtClean="0"/>
              <a:t>‹#›</a:t>
            </a:fld>
            <a:endParaRPr lang="en-US"/>
          </a:p>
        </p:txBody>
      </p:sp>
    </p:spTree>
    <p:extLst>
      <p:ext uri="{BB962C8B-B14F-4D97-AF65-F5344CB8AC3E}">
        <p14:creationId xmlns:p14="http://schemas.microsoft.com/office/powerpoint/2010/main" val="3020221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1C2AB-5602-99A3-ECE3-5E595B8845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0395FB-8EBD-4CAE-0244-1781DF04CB5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65339B-64BA-9D0F-1468-C522C1D385B8}"/>
              </a:ext>
            </a:extLst>
          </p:cNvPr>
          <p:cNvSpPr>
            <a:spLocks noGrp="1"/>
          </p:cNvSpPr>
          <p:nvPr>
            <p:ph type="dt" sz="half" idx="10"/>
          </p:nvPr>
        </p:nvSpPr>
        <p:spPr/>
        <p:txBody>
          <a:bodyPr/>
          <a:lstStyle/>
          <a:p>
            <a:fld id="{C553F370-94B6-4248-960D-7A82703B2CF3}" type="datetimeFigureOut">
              <a:rPr lang="en-US" smtClean="0"/>
              <a:t>4/17/2026</a:t>
            </a:fld>
            <a:endParaRPr lang="en-US"/>
          </a:p>
        </p:txBody>
      </p:sp>
      <p:sp>
        <p:nvSpPr>
          <p:cNvPr id="5" name="Footer Placeholder 4">
            <a:extLst>
              <a:ext uri="{FF2B5EF4-FFF2-40B4-BE49-F238E27FC236}">
                <a16:creationId xmlns:a16="http://schemas.microsoft.com/office/drawing/2014/main" id="{41D19CE3-E826-A8F8-D7A8-A299AFB2A5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F838A8-ED8C-EEE0-A0BE-DEA760FC713F}"/>
              </a:ext>
            </a:extLst>
          </p:cNvPr>
          <p:cNvSpPr>
            <a:spLocks noGrp="1"/>
          </p:cNvSpPr>
          <p:nvPr>
            <p:ph type="sldNum" sz="quarter" idx="12"/>
          </p:nvPr>
        </p:nvSpPr>
        <p:spPr/>
        <p:txBody>
          <a:bodyPr/>
          <a:lstStyle/>
          <a:p>
            <a:fld id="{BE640106-DA09-4354-AE8C-825BEBD9250C}" type="slidenum">
              <a:rPr lang="en-US" smtClean="0"/>
              <a:t>‹#›</a:t>
            </a:fld>
            <a:endParaRPr lang="en-US"/>
          </a:p>
        </p:txBody>
      </p:sp>
    </p:spTree>
    <p:extLst>
      <p:ext uri="{BB962C8B-B14F-4D97-AF65-F5344CB8AC3E}">
        <p14:creationId xmlns:p14="http://schemas.microsoft.com/office/powerpoint/2010/main" val="20793392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9CEE3-264F-CBF3-3A2D-18D4EE8EB7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BCF7FD-0C70-4FE2-E62D-DF86A9D7773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EB8D6F3-A146-6509-EC47-A2CF5460AE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661161C-5B24-55CC-0D52-51A57CF017F9}"/>
              </a:ext>
            </a:extLst>
          </p:cNvPr>
          <p:cNvSpPr>
            <a:spLocks noGrp="1"/>
          </p:cNvSpPr>
          <p:nvPr>
            <p:ph type="dt" sz="half" idx="10"/>
          </p:nvPr>
        </p:nvSpPr>
        <p:spPr/>
        <p:txBody>
          <a:bodyPr/>
          <a:lstStyle/>
          <a:p>
            <a:fld id="{C553F370-94B6-4248-960D-7A82703B2CF3}" type="datetimeFigureOut">
              <a:rPr lang="en-US" smtClean="0"/>
              <a:t>4/17/2026</a:t>
            </a:fld>
            <a:endParaRPr lang="en-US"/>
          </a:p>
        </p:txBody>
      </p:sp>
      <p:sp>
        <p:nvSpPr>
          <p:cNvPr id="6" name="Footer Placeholder 5">
            <a:extLst>
              <a:ext uri="{FF2B5EF4-FFF2-40B4-BE49-F238E27FC236}">
                <a16:creationId xmlns:a16="http://schemas.microsoft.com/office/drawing/2014/main" id="{CDC6B5D7-4919-AE2B-AA10-7F625900B9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45BB3D-22FE-C5D6-F6E6-A9B95D6EDB4D}"/>
              </a:ext>
            </a:extLst>
          </p:cNvPr>
          <p:cNvSpPr>
            <a:spLocks noGrp="1"/>
          </p:cNvSpPr>
          <p:nvPr>
            <p:ph type="sldNum" sz="quarter" idx="12"/>
          </p:nvPr>
        </p:nvSpPr>
        <p:spPr/>
        <p:txBody>
          <a:bodyPr/>
          <a:lstStyle/>
          <a:p>
            <a:fld id="{BE640106-DA09-4354-AE8C-825BEBD9250C}" type="slidenum">
              <a:rPr lang="en-US" smtClean="0"/>
              <a:t>‹#›</a:t>
            </a:fld>
            <a:endParaRPr lang="en-US"/>
          </a:p>
        </p:txBody>
      </p:sp>
    </p:spTree>
    <p:extLst>
      <p:ext uri="{BB962C8B-B14F-4D97-AF65-F5344CB8AC3E}">
        <p14:creationId xmlns:p14="http://schemas.microsoft.com/office/powerpoint/2010/main" val="15154155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A5032-FB69-7BA9-BA65-A864922B24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273182-A148-89BC-2AEF-D15AA0732612}"/>
              </a:ext>
            </a:extLst>
          </p:cNvPr>
          <p:cNvSpPr>
            <a:spLocks noGrp="1"/>
          </p:cNvSpPr>
          <p:nvPr>
            <p:ph type="dt" sz="half" idx="10"/>
          </p:nvPr>
        </p:nvSpPr>
        <p:spPr/>
        <p:txBody>
          <a:bodyPr/>
          <a:lstStyle/>
          <a:p>
            <a:fld id="{C553F370-94B6-4248-960D-7A82703B2CF3}" type="datetimeFigureOut">
              <a:rPr lang="en-US" smtClean="0"/>
              <a:t>4/17/2026</a:t>
            </a:fld>
            <a:endParaRPr lang="en-US"/>
          </a:p>
        </p:txBody>
      </p:sp>
      <p:sp>
        <p:nvSpPr>
          <p:cNvPr id="4" name="Footer Placeholder 3">
            <a:extLst>
              <a:ext uri="{FF2B5EF4-FFF2-40B4-BE49-F238E27FC236}">
                <a16:creationId xmlns:a16="http://schemas.microsoft.com/office/drawing/2014/main" id="{9F12DE93-50D1-01B0-F1E1-225E7CB2297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2721C97-528E-ACFD-6F7A-C445AC1D5D9F}"/>
              </a:ext>
            </a:extLst>
          </p:cNvPr>
          <p:cNvSpPr>
            <a:spLocks noGrp="1"/>
          </p:cNvSpPr>
          <p:nvPr>
            <p:ph type="sldNum" sz="quarter" idx="12"/>
          </p:nvPr>
        </p:nvSpPr>
        <p:spPr/>
        <p:txBody>
          <a:bodyPr/>
          <a:lstStyle/>
          <a:p>
            <a:fld id="{BE640106-DA09-4354-AE8C-825BEBD9250C}" type="slidenum">
              <a:rPr lang="en-US" smtClean="0"/>
              <a:t>‹#›</a:t>
            </a:fld>
            <a:endParaRPr lang="en-US"/>
          </a:p>
        </p:txBody>
      </p:sp>
    </p:spTree>
    <p:extLst>
      <p:ext uri="{BB962C8B-B14F-4D97-AF65-F5344CB8AC3E}">
        <p14:creationId xmlns:p14="http://schemas.microsoft.com/office/powerpoint/2010/main" val="4765648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943FB9-C3CD-8076-B8BD-AAF1A8396A16}"/>
              </a:ext>
            </a:extLst>
          </p:cNvPr>
          <p:cNvSpPr>
            <a:spLocks noGrp="1"/>
          </p:cNvSpPr>
          <p:nvPr>
            <p:ph type="dt" sz="half" idx="10"/>
          </p:nvPr>
        </p:nvSpPr>
        <p:spPr/>
        <p:txBody>
          <a:bodyPr/>
          <a:lstStyle/>
          <a:p>
            <a:fld id="{C553F370-94B6-4248-960D-7A82703B2CF3}" type="datetimeFigureOut">
              <a:rPr lang="en-US" smtClean="0"/>
              <a:t>4/17/2026</a:t>
            </a:fld>
            <a:endParaRPr lang="en-US"/>
          </a:p>
        </p:txBody>
      </p:sp>
      <p:sp>
        <p:nvSpPr>
          <p:cNvPr id="3" name="Footer Placeholder 2">
            <a:extLst>
              <a:ext uri="{FF2B5EF4-FFF2-40B4-BE49-F238E27FC236}">
                <a16:creationId xmlns:a16="http://schemas.microsoft.com/office/drawing/2014/main" id="{E1C6D30F-D1C0-38D3-E711-D9010FB3F0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A20324-9AC4-5B85-22AB-05A4B3258007}"/>
              </a:ext>
            </a:extLst>
          </p:cNvPr>
          <p:cNvSpPr>
            <a:spLocks noGrp="1"/>
          </p:cNvSpPr>
          <p:nvPr>
            <p:ph type="sldNum" sz="quarter" idx="12"/>
          </p:nvPr>
        </p:nvSpPr>
        <p:spPr/>
        <p:txBody>
          <a:bodyPr/>
          <a:lstStyle/>
          <a:p>
            <a:fld id="{BE640106-DA09-4354-AE8C-825BEBD9250C}" type="slidenum">
              <a:rPr lang="en-US" smtClean="0"/>
              <a:t>‹#›</a:t>
            </a:fld>
            <a:endParaRPr lang="en-US"/>
          </a:p>
        </p:txBody>
      </p:sp>
    </p:spTree>
    <p:extLst>
      <p:ext uri="{BB962C8B-B14F-4D97-AF65-F5344CB8AC3E}">
        <p14:creationId xmlns:p14="http://schemas.microsoft.com/office/powerpoint/2010/main" val="6407088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0AF6E-761E-3D61-FF05-0BD0DE2B90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FF9091-FF70-400E-917C-FB1B498EAB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F52878-F4E8-670D-8220-39F4DAE58E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338799-4FD4-42B1-6125-C141B4A73159}"/>
              </a:ext>
            </a:extLst>
          </p:cNvPr>
          <p:cNvSpPr>
            <a:spLocks noGrp="1"/>
          </p:cNvSpPr>
          <p:nvPr>
            <p:ph type="dt" sz="half" idx="10"/>
          </p:nvPr>
        </p:nvSpPr>
        <p:spPr/>
        <p:txBody>
          <a:bodyPr/>
          <a:lstStyle/>
          <a:p>
            <a:fld id="{C553F370-94B6-4248-960D-7A82703B2CF3}" type="datetimeFigureOut">
              <a:rPr lang="en-US" smtClean="0"/>
              <a:t>4/17/2026</a:t>
            </a:fld>
            <a:endParaRPr lang="en-US"/>
          </a:p>
        </p:txBody>
      </p:sp>
      <p:sp>
        <p:nvSpPr>
          <p:cNvPr id="6" name="Footer Placeholder 5">
            <a:extLst>
              <a:ext uri="{FF2B5EF4-FFF2-40B4-BE49-F238E27FC236}">
                <a16:creationId xmlns:a16="http://schemas.microsoft.com/office/drawing/2014/main" id="{7253E6AB-C847-A749-1B33-3120976C45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93125F-B891-813A-0B07-AFF7D0DEB0CF}"/>
              </a:ext>
            </a:extLst>
          </p:cNvPr>
          <p:cNvSpPr>
            <a:spLocks noGrp="1"/>
          </p:cNvSpPr>
          <p:nvPr>
            <p:ph type="sldNum" sz="quarter" idx="12"/>
          </p:nvPr>
        </p:nvSpPr>
        <p:spPr/>
        <p:txBody>
          <a:bodyPr/>
          <a:lstStyle/>
          <a:p>
            <a:fld id="{BE640106-DA09-4354-AE8C-825BEBD9250C}" type="slidenum">
              <a:rPr lang="en-US" smtClean="0"/>
              <a:t>‹#›</a:t>
            </a:fld>
            <a:endParaRPr lang="en-US"/>
          </a:p>
        </p:txBody>
      </p:sp>
    </p:spTree>
    <p:extLst>
      <p:ext uri="{BB962C8B-B14F-4D97-AF65-F5344CB8AC3E}">
        <p14:creationId xmlns:p14="http://schemas.microsoft.com/office/powerpoint/2010/main" val="1898968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5B275-A5BF-78C9-4EF7-910DFB99CC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784D8E1-2BDA-CD6C-0993-FA3B67A998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27B43D-12D5-3A27-C601-E795271497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C0B371-CC29-4204-CF83-5EFFB3755196}"/>
              </a:ext>
            </a:extLst>
          </p:cNvPr>
          <p:cNvSpPr>
            <a:spLocks noGrp="1"/>
          </p:cNvSpPr>
          <p:nvPr>
            <p:ph type="dt" sz="half" idx="10"/>
          </p:nvPr>
        </p:nvSpPr>
        <p:spPr/>
        <p:txBody>
          <a:bodyPr/>
          <a:lstStyle/>
          <a:p>
            <a:fld id="{C553F370-94B6-4248-960D-7A82703B2CF3}" type="datetimeFigureOut">
              <a:rPr lang="en-US" smtClean="0"/>
              <a:t>4/17/2026</a:t>
            </a:fld>
            <a:endParaRPr lang="en-US"/>
          </a:p>
        </p:txBody>
      </p:sp>
      <p:sp>
        <p:nvSpPr>
          <p:cNvPr id="6" name="Footer Placeholder 5">
            <a:extLst>
              <a:ext uri="{FF2B5EF4-FFF2-40B4-BE49-F238E27FC236}">
                <a16:creationId xmlns:a16="http://schemas.microsoft.com/office/drawing/2014/main" id="{BF6F9DA7-9B2D-5BCB-EB82-C9EDFB30DC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D9A8E6-0262-3E26-9C79-BCC4EA6719B9}"/>
              </a:ext>
            </a:extLst>
          </p:cNvPr>
          <p:cNvSpPr>
            <a:spLocks noGrp="1"/>
          </p:cNvSpPr>
          <p:nvPr>
            <p:ph type="sldNum" sz="quarter" idx="12"/>
          </p:nvPr>
        </p:nvSpPr>
        <p:spPr/>
        <p:txBody>
          <a:bodyPr/>
          <a:lstStyle/>
          <a:p>
            <a:fld id="{BE640106-DA09-4354-AE8C-825BEBD9250C}" type="slidenum">
              <a:rPr lang="en-US" smtClean="0"/>
              <a:t>‹#›</a:t>
            </a:fld>
            <a:endParaRPr lang="en-US"/>
          </a:p>
        </p:txBody>
      </p:sp>
    </p:spTree>
    <p:extLst>
      <p:ext uri="{BB962C8B-B14F-4D97-AF65-F5344CB8AC3E}">
        <p14:creationId xmlns:p14="http://schemas.microsoft.com/office/powerpoint/2010/main" val="4231051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A0E0C-7524-8B4C-753C-66A3F00EB2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C630F60-B80C-13AC-D8A3-9CD314DFCB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034E11-4E57-063F-DA92-390C42D11F15}"/>
              </a:ext>
            </a:extLst>
          </p:cNvPr>
          <p:cNvSpPr>
            <a:spLocks noGrp="1"/>
          </p:cNvSpPr>
          <p:nvPr>
            <p:ph type="dt" sz="half" idx="10"/>
          </p:nvPr>
        </p:nvSpPr>
        <p:spPr/>
        <p:txBody>
          <a:bodyPr/>
          <a:lstStyle/>
          <a:p>
            <a:fld id="{1F7EEE86-4367-47BC-ACD6-271C350E53FC}" type="datetimeFigureOut">
              <a:rPr lang="en-US" smtClean="0"/>
              <a:t>4/17/2026</a:t>
            </a:fld>
            <a:endParaRPr lang="en-US"/>
          </a:p>
        </p:txBody>
      </p:sp>
      <p:sp>
        <p:nvSpPr>
          <p:cNvPr id="5" name="Footer Placeholder 4">
            <a:extLst>
              <a:ext uri="{FF2B5EF4-FFF2-40B4-BE49-F238E27FC236}">
                <a16:creationId xmlns:a16="http://schemas.microsoft.com/office/drawing/2014/main" id="{6200CEE0-A38A-7F41-5B1C-CE2D80C8EA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1B2B07-892D-2DC8-E98E-7C21F81E3587}"/>
              </a:ext>
            </a:extLst>
          </p:cNvPr>
          <p:cNvSpPr>
            <a:spLocks noGrp="1"/>
          </p:cNvSpPr>
          <p:nvPr>
            <p:ph type="sldNum" sz="quarter" idx="12"/>
          </p:nvPr>
        </p:nvSpPr>
        <p:spPr/>
        <p:txBody>
          <a:bodyPr/>
          <a:lstStyle/>
          <a:p>
            <a:fld id="{E7A34C09-E6A8-4AFC-B47F-4E19DAAF121C}" type="slidenum">
              <a:rPr lang="en-US" smtClean="0"/>
              <a:t>‹#›</a:t>
            </a:fld>
            <a:endParaRPr lang="en-US"/>
          </a:p>
        </p:txBody>
      </p:sp>
    </p:spTree>
    <p:extLst>
      <p:ext uri="{BB962C8B-B14F-4D97-AF65-F5344CB8AC3E}">
        <p14:creationId xmlns:p14="http://schemas.microsoft.com/office/powerpoint/2010/main" val="3984913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8979F-40DE-BF47-477E-C772FCE059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A4E05B-6251-A38B-C630-0DF5039BAE84}"/>
              </a:ext>
            </a:extLst>
          </p:cNvPr>
          <p:cNvSpPr>
            <a:spLocks noGrp="1"/>
          </p:cNvSpPr>
          <p:nvPr>
            <p:ph idx="1"/>
          </p:nvPr>
        </p:nvSpPr>
        <p:spPr>
          <a:xfrm>
            <a:off x="838200" y="1825625"/>
            <a:ext cx="10515600" cy="3660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D34662-DF6B-EC0A-6828-56F889D72539}"/>
              </a:ext>
            </a:extLst>
          </p:cNvPr>
          <p:cNvSpPr>
            <a:spLocks noGrp="1"/>
          </p:cNvSpPr>
          <p:nvPr>
            <p:ph type="dt" sz="half" idx="10"/>
          </p:nvPr>
        </p:nvSpPr>
        <p:spPr/>
        <p:txBody>
          <a:bodyPr/>
          <a:lstStyle/>
          <a:p>
            <a:fld id="{1F7EEE86-4367-47BC-ACD6-271C350E53FC}" type="datetimeFigureOut">
              <a:rPr lang="en-US" smtClean="0"/>
              <a:t>4/17/2026</a:t>
            </a:fld>
            <a:endParaRPr lang="en-US"/>
          </a:p>
        </p:txBody>
      </p:sp>
      <p:sp>
        <p:nvSpPr>
          <p:cNvPr id="5" name="Footer Placeholder 4">
            <a:extLst>
              <a:ext uri="{FF2B5EF4-FFF2-40B4-BE49-F238E27FC236}">
                <a16:creationId xmlns:a16="http://schemas.microsoft.com/office/drawing/2014/main" id="{85E307DD-1F23-217C-6A6F-56AEE9F756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DE0225-EF27-D1FA-F119-B06D22511021}"/>
              </a:ext>
            </a:extLst>
          </p:cNvPr>
          <p:cNvSpPr>
            <a:spLocks noGrp="1"/>
          </p:cNvSpPr>
          <p:nvPr>
            <p:ph type="sldNum" sz="quarter" idx="12"/>
          </p:nvPr>
        </p:nvSpPr>
        <p:spPr/>
        <p:txBody>
          <a:bodyPr/>
          <a:lstStyle/>
          <a:p>
            <a:fld id="{E7A34C09-E6A8-4AFC-B47F-4E19DAAF121C}" type="slidenum">
              <a:rPr lang="en-US" smtClean="0"/>
              <a:t>‹#›</a:t>
            </a:fld>
            <a:endParaRPr lang="en-US"/>
          </a:p>
        </p:txBody>
      </p:sp>
    </p:spTree>
    <p:extLst>
      <p:ext uri="{BB962C8B-B14F-4D97-AF65-F5344CB8AC3E}">
        <p14:creationId xmlns:p14="http://schemas.microsoft.com/office/powerpoint/2010/main" val="466279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1B1F3E-A691-4D3C-DC8D-4B4A48D4FF0F}"/>
              </a:ext>
            </a:extLst>
          </p:cNvPr>
          <p:cNvSpPr>
            <a:spLocks noGrp="1"/>
          </p:cNvSpPr>
          <p:nvPr>
            <p:ph type="dt" sz="half" idx="10"/>
          </p:nvPr>
        </p:nvSpPr>
        <p:spPr/>
        <p:txBody>
          <a:bodyPr/>
          <a:lstStyle/>
          <a:p>
            <a:fld id="{1F7EEE86-4367-47BC-ACD6-271C350E53FC}" type="datetimeFigureOut">
              <a:rPr lang="en-US" smtClean="0"/>
              <a:t>4/17/2026</a:t>
            </a:fld>
            <a:endParaRPr lang="en-US"/>
          </a:p>
        </p:txBody>
      </p:sp>
      <p:sp>
        <p:nvSpPr>
          <p:cNvPr id="3" name="Footer Placeholder 2">
            <a:extLst>
              <a:ext uri="{FF2B5EF4-FFF2-40B4-BE49-F238E27FC236}">
                <a16:creationId xmlns:a16="http://schemas.microsoft.com/office/drawing/2014/main" id="{9C7B74B6-031E-D05A-947F-2050224774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07DF5B0-9AE5-4885-3AAC-2CD17A3879BE}"/>
              </a:ext>
            </a:extLst>
          </p:cNvPr>
          <p:cNvSpPr>
            <a:spLocks noGrp="1"/>
          </p:cNvSpPr>
          <p:nvPr>
            <p:ph type="sldNum" sz="quarter" idx="12"/>
          </p:nvPr>
        </p:nvSpPr>
        <p:spPr/>
        <p:txBody>
          <a:bodyPr/>
          <a:lstStyle/>
          <a:p>
            <a:fld id="{E7A34C09-E6A8-4AFC-B47F-4E19DAAF121C}" type="slidenum">
              <a:rPr lang="en-US" smtClean="0"/>
              <a:t>‹#›</a:t>
            </a:fld>
            <a:endParaRPr lang="en-US"/>
          </a:p>
        </p:txBody>
      </p:sp>
    </p:spTree>
    <p:extLst>
      <p:ext uri="{BB962C8B-B14F-4D97-AF65-F5344CB8AC3E}">
        <p14:creationId xmlns:p14="http://schemas.microsoft.com/office/powerpoint/2010/main" val="3103557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3ED02-F9EB-B4DE-9202-DB6AA50E9B45}"/>
              </a:ext>
            </a:extLst>
          </p:cNvPr>
          <p:cNvSpPr>
            <a:spLocks noGrp="1"/>
          </p:cNvSpPr>
          <p:nvPr>
            <p:ph type="title"/>
          </p:nvPr>
        </p:nvSpPr>
        <p:spPr>
          <a:xfrm>
            <a:off x="0" y="765810"/>
            <a:ext cx="6808470" cy="67437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A8CF364-4903-5AAF-974D-422D05A2A0B6}"/>
              </a:ext>
            </a:extLst>
          </p:cNvPr>
          <p:cNvSpPr>
            <a:spLocks noGrp="1"/>
          </p:cNvSpPr>
          <p:nvPr>
            <p:ph idx="1"/>
          </p:nvPr>
        </p:nvSpPr>
        <p:spPr>
          <a:xfrm>
            <a:off x="838200" y="1779905"/>
            <a:ext cx="10515600" cy="3740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C7A21C-5EF9-1BE0-275A-C27B08AE076A}"/>
              </a:ext>
            </a:extLst>
          </p:cNvPr>
          <p:cNvSpPr>
            <a:spLocks noGrp="1"/>
          </p:cNvSpPr>
          <p:nvPr>
            <p:ph type="dt" sz="half" idx="10"/>
          </p:nvPr>
        </p:nvSpPr>
        <p:spPr/>
        <p:txBody>
          <a:bodyPr/>
          <a:lstStyle/>
          <a:p>
            <a:fld id="{E45E6281-5E8F-47AA-BF64-9491E4C98D3D}" type="datetimeFigureOut">
              <a:rPr lang="en-US" smtClean="0"/>
              <a:t>4/17/2026</a:t>
            </a:fld>
            <a:endParaRPr lang="en-US"/>
          </a:p>
        </p:txBody>
      </p:sp>
      <p:sp>
        <p:nvSpPr>
          <p:cNvPr id="5" name="Footer Placeholder 4">
            <a:extLst>
              <a:ext uri="{FF2B5EF4-FFF2-40B4-BE49-F238E27FC236}">
                <a16:creationId xmlns:a16="http://schemas.microsoft.com/office/drawing/2014/main" id="{AD8630AE-A70A-018B-CAC2-419409B171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252F1A-18CA-D711-9397-0C7083420029}"/>
              </a:ext>
            </a:extLst>
          </p:cNvPr>
          <p:cNvSpPr>
            <a:spLocks noGrp="1"/>
          </p:cNvSpPr>
          <p:nvPr>
            <p:ph type="sldNum" sz="quarter" idx="12"/>
          </p:nvPr>
        </p:nvSpPr>
        <p:spPr/>
        <p:txBody>
          <a:bodyPr/>
          <a:lstStyle/>
          <a:p>
            <a:fld id="{C35AF2AB-9647-4B3A-A3D3-0B30382ED284}" type="slidenum">
              <a:rPr lang="en-US" smtClean="0"/>
              <a:t>‹#›</a:t>
            </a:fld>
            <a:endParaRPr lang="en-US"/>
          </a:p>
        </p:txBody>
      </p:sp>
    </p:spTree>
    <p:extLst>
      <p:ext uri="{BB962C8B-B14F-4D97-AF65-F5344CB8AC3E}">
        <p14:creationId xmlns:p14="http://schemas.microsoft.com/office/powerpoint/2010/main" val="3194852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2A948E-184F-0DE3-EAA1-455DE9299B86}"/>
              </a:ext>
            </a:extLst>
          </p:cNvPr>
          <p:cNvSpPr>
            <a:spLocks noGrp="1"/>
          </p:cNvSpPr>
          <p:nvPr>
            <p:ph type="dt" sz="half" idx="10"/>
          </p:nvPr>
        </p:nvSpPr>
        <p:spPr/>
        <p:txBody>
          <a:bodyPr/>
          <a:lstStyle/>
          <a:p>
            <a:fld id="{E45E6281-5E8F-47AA-BF64-9491E4C98D3D}" type="datetimeFigureOut">
              <a:rPr lang="en-US" smtClean="0"/>
              <a:t>4/17/2026</a:t>
            </a:fld>
            <a:endParaRPr lang="en-US"/>
          </a:p>
        </p:txBody>
      </p:sp>
      <p:sp>
        <p:nvSpPr>
          <p:cNvPr id="3" name="Footer Placeholder 2">
            <a:extLst>
              <a:ext uri="{FF2B5EF4-FFF2-40B4-BE49-F238E27FC236}">
                <a16:creationId xmlns:a16="http://schemas.microsoft.com/office/drawing/2014/main" id="{38C5BE03-A55F-E13B-59BE-AB6C29210C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0F79B8-1539-B08D-A6EB-79C5D1DF19DC}"/>
              </a:ext>
            </a:extLst>
          </p:cNvPr>
          <p:cNvSpPr>
            <a:spLocks noGrp="1"/>
          </p:cNvSpPr>
          <p:nvPr>
            <p:ph type="sldNum" sz="quarter" idx="12"/>
          </p:nvPr>
        </p:nvSpPr>
        <p:spPr/>
        <p:txBody>
          <a:bodyPr/>
          <a:lstStyle/>
          <a:p>
            <a:fld id="{C35AF2AB-9647-4B3A-A3D3-0B30382ED284}" type="slidenum">
              <a:rPr lang="en-US" smtClean="0"/>
              <a:t>‹#›</a:t>
            </a:fld>
            <a:endParaRPr lang="en-US"/>
          </a:p>
        </p:txBody>
      </p:sp>
    </p:spTree>
    <p:extLst>
      <p:ext uri="{BB962C8B-B14F-4D97-AF65-F5344CB8AC3E}">
        <p14:creationId xmlns:p14="http://schemas.microsoft.com/office/powerpoint/2010/main" val="3213817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86694-F7AB-E890-B2C0-8B5CC04690C6}"/>
              </a:ext>
            </a:extLst>
          </p:cNvPr>
          <p:cNvSpPr>
            <a:spLocks noGrp="1"/>
          </p:cNvSpPr>
          <p:nvPr>
            <p:ph type="title"/>
          </p:nvPr>
        </p:nvSpPr>
        <p:spPr>
          <a:xfrm>
            <a:off x="0" y="-1"/>
            <a:ext cx="2200940" cy="617751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C7404E1F-5770-D44B-4E0A-840EEA53AD2E}"/>
              </a:ext>
            </a:extLst>
          </p:cNvPr>
          <p:cNvSpPr>
            <a:spLocks noGrp="1"/>
          </p:cNvSpPr>
          <p:nvPr>
            <p:ph idx="1"/>
          </p:nvPr>
        </p:nvSpPr>
        <p:spPr>
          <a:xfrm>
            <a:off x="2358655" y="136524"/>
            <a:ext cx="8995145" cy="60409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8B9B98-32C8-BB04-6C79-627B39834FA5}"/>
              </a:ext>
            </a:extLst>
          </p:cNvPr>
          <p:cNvSpPr>
            <a:spLocks noGrp="1"/>
          </p:cNvSpPr>
          <p:nvPr>
            <p:ph type="dt" sz="half" idx="10"/>
          </p:nvPr>
        </p:nvSpPr>
        <p:spPr/>
        <p:txBody>
          <a:bodyPr/>
          <a:lstStyle/>
          <a:p>
            <a:fld id="{53BFF172-563F-41BA-9967-B165C8CDB4DC}" type="datetimeFigureOut">
              <a:rPr lang="en-US" smtClean="0"/>
              <a:t>4/17/2026</a:t>
            </a:fld>
            <a:endParaRPr lang="en-US"/>
          </a:p>
        </p:txBody>
      </p:sp>
      <p:sp>
        <p:nvSpPr>
          <p:cNvPr id="5" name="Footer Placeholder 4">
            <a:extLst>
              <a:ext uri="{FF2B5EF4-FFF2-40B4-BE49-F238E27FC236}">
                <a16:creationId xmlns:a16="http://schemas.microsoft.com/office/drawing/2014/main" id="{3721C894-5341-3D5A-85AC-71037C8C62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04D49A-F1F3-5214-59E5-1D1265D57E32}"/>
              </a:ext>
            </a:extLst>
          </p:cNvPr>
          <p:cNvSpPr>
            <a:spLocks noGrp="1"/>
          </p:cNvSpPr>
          <p:nvPr>
            <p:ph type="sldNum" sz="quarter" idx="12"/>
          </p:nvPr>
        </p:nvSpPr>
        <p:spPr/>
        <p:txBody>
          <a:bodyPr/>
          <a:lstStyle/>
          <a:p>
            <a:fld id="{8566D0B8-7253-4386-B887-791A57BEA8D6}" type="slidenum">
              <a:rPr lang="en-US" smtClean="0"/>
              <a:t>‹#›</a:t>
            </a:fld>
            <a:endParaRPr lang="en-US"/>
          </a:p>
        </p:txBody>
      </p:sp>
    </p:spTree>
    <p:extLst>
      <p:ext uri="{BB962C8B-B14F-4D97-AF65-F5344CB8AC3E}">
        <p14:creationId xmlns:p14="http://schemas.microsoft.com/office/powerpoint/2010/main" val="658716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65D3E-2BAB-5714-D00A-793D39797793}"/>
              </a:ext>
            </a:extLst>
          </p:cNvPr>
          <p:cNvSpPr>
            <a:spLocks noGrp="1"/>
          </p:cNvSpPr>
          <p:nvPr>
            <p:ph type="title"/>
          </p:nvPr>
        </p:nvSpPr>
        <p:spPr>
          <a:xfrm>
            <a:off x="0" y="93995"/>
            <a:ext cx="22328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E163A33-CC15-6E57-C0B8-FB0509357135}"/>
              </a:ext>
            </a:extLst>
          </p:cNvPr>
          <p:cNvSpPr>
            <a:spLocks noGrp="1"/>
          </p:cNvSpPr>
          <p:nvPr>
            <p:ph idx="1"/>
          </p:nvPr>
        </p:nvSpPr>
        <p:spPr>
          <a:xfrm>
            <a:off x="2565990" y="136525"/>
            <a:ext cx="8915400" cy="598753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EABD1E-0720-3AF3-3A85-5180E868EFC9}"/>
              </a:ext>
            </a:extLst>
          </p:cNvPr>
          <p:cNvSpPr>
            <a:spLocks noGrp="1"/>
          </p:cNvSpPr>
          <p:nvPr>
            <p:ph type="body" sz="half" idx="2"/>
          </p:nvPr>
        </p:nvSpPr>
        <p:spPr>
          <a:xfrm>
            <a:off x="0" y="1908544"/>
            <a:ext cx="22328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042766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15A58-A217-DA23-8DE9-5AA070189CE2}"/>
              </a:ext>
            </a:extLst>
          </p:cNvPr>
          <p:cNvSpPr>
            <a:spLocks noGrp="1"/>
          </p:cNvSpPr>
          <p:nvPr>
            <p:ph type="title"/>
          </p:nvPr>
        </p:nvSpPr>
        <p:spPr>
          <a:xfrm>
            <a:off x="1" y="500912"/>
            <a:ext cx="2171700" cy="488261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B4430697-1D10-827D-8910-82AE76DDAD99}"/>
              </a:ext>
            </a:extLst>
          </p:cNvPr>
          <p:cNvSpPr>
            <a:spLocks noGrp="1"/>
          </p:cNvSpPr>
          <p:nvPr>
            <p:ph idx="1"/>
          </p:nvPr>
        </p:nvSpPr>
        <p:spPr>
          <a:xfrm>
            <a:off x="2297430" y="1330466"/>
            <a:ext cx="9639300" cy="38858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E03EC3-E0B2-AA59-1145-614B240A2019}"/>
              </a:ext>
            </a:extLst>
          </p:cNvPr>
          <p:cNvSpPr>
            <a:spLocks noGrp="1"/>
          </p:cNvSpPr>
          <p:nvPr>
            <p:ph type="dt" sz="half" idx="10"/>
          </p:nvPr>
        </p:nvSpPr>
        <p:spPr/>
        <p:txBody>
          <a:bodyPr/>
          <a:lstStyle/>
          <a:p>
            <a:fld id="{266C05B5-7306-468E-BF72-930FA498B161}" type="datetimeFigureOut">
              <a:rPr lang="en-US" smtClean="0"/>
              <a:t>4/17/2026</a:t>
            </a:fld>
            <a:endParaRPr lang="en-US"/>
          </a:p>
        </p:txBody>
      </p:sp>
      <p:sp>
        <p:nvSpPr>
          <p:cNvPr id="5" name="Footer Placeholder 4">
            <a:extLst>
              <a:ext uri="{FF2B5EF4-FFF2-40B4-BE49-F238E27FC236}">
                <a16:creationId xmlns:a16="http://schemas.microsoft.com/office/drawing/2014/main" id="{9E6F54C5-56B1-0A9E-2423-A760CF4908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2FC643-FD51-9A26-F12F-A08498022082}"/>
              </a:ext>
            </a:extLst>
          </p:cNvPr>
          <p:cNvSpPr>
            <a:spLocks noGrp="1"/>
          </p:cNvSpPr>
          <p:nvPr>
            <p:ph type="sldNum" sz="quarter" idx="12"/>
          </p:nvPr>
        </p:nvSpPr>
        <p:spPr/>
        <p:txBody>
          <a:bodyPr/>
          <a:lstStyle/>
          <a:p>
            <a:fld id="{8B4DAFF4-6EF1-49C3-86C2-1DE95564C0D2}" type="slidenum">
              <a:rPr lang="en-US" smtClean="0"/>
              <a:t>‹#›</a:t>
            </a:fld>
            <a:endParaRPr lang="en-US"/>
          </a:p>
        </p:txBody>
      </p:sp>
    </p:spTree>
    <p:extLst>
      <p:ext uri="{BB962C8B-B14F-4D97-AF65-F5344CB8AC3E}">
        <p14:creationId xmlns:p14="http://schemas.microsoft.com/office/powerpoint/2010/main" val="36720313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8.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12.png"/><Relationship Id="rId4" Type="http://schemas.openxmlformats.org/officeDocument/2006/relationships/slideLayout" Target="../slideLayouts/slideLayout15.xml"/><Relationship Id="rId9"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8" descr="A blue rectangle with orange lines&#10;&#10;AI-generated content may be incorrect.">
            <a:extLst>
              <a:ext uri="{FF2B5EF4-FFF2-40B4-BE49-F238E27FC236}">
                <a16:creationId xmlns:a16="http://schemas.microsoft.com/office/drawing/2014/main" id="{F8AF7834-4D01-81A0-4E88-A6E3D6FF4E75}"/>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itle Placeholder 1">
            <a:extLst>
              <a:ext uri="{FF2B5EF4-FFF2-40B4-BE49-F238E27FC236}">
                <a16:creationId xmlns:a16="http://schemas.microsoft.com/office/drawing/2014/main" id="{CD96B067-8A97-3D22-5374-7CAD92334B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CF1553-0347-5AE6-A201-3F281364A6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89DBD8-D8B3-CAB4-40DE-13F1CECDA0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F4A82DF-2DF4-4ECA-A118-31C9F96E63E8}" type="datetimeFigureOut">
              <a:rPr lang="en-US" smtClean="0"/>
              <a:t>4/17/2026</a:t>
            </a:fld>
            <a:endParaRPr lang="en-US"/>
          </a:p>
        </p:txBody>
      </p:sp>
      <p:sp>
        <p:nvSpPr>
          <p:cNvPr id="5" name="Footer Placeholder 4">
            <a:extLst>
              <a:ext uri="{FF2B5EF4-FFF2-40B4-BE49-F238E27FC236}">
                <a16:creationId xmlns:a16="http://schemas.microsoft.com/office/drawing/2014/main" id="{8859A04A-77C0-5C8F-CC6A-2A33D0333F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33493F7-20D2-C0E0-95DE-0003511821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84659B5-1575-4DDB-8CC3-B54D683D5BAB}" type="slidenum">
              <a:rPr lang="en-US" smtClean="0"/>
              <a:t>‹#›</a:t>
            </a:fld>
            <a:endParaRPr lang="en-US"/>
          </a:p>
        </p:txBody>
      </p:sp>
    </p:spTree>
    <p:extLst>
      <p:ext uri="{BB962C8B-B14F-4D97-AF65-F5344CB8AC3E}">
        <p14:creationId xmlns:p14="http://schemas.microsoft.com/office/powerpoint/2010/main" val="3769750491"/>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8" name="Picture 7" descr="A group of balloons in the sky&#10;&#10;AI-generated content may be incorrect.">
            <a:extLst>
              <a:ext uri="{FF2B5EF4-FFF2-40B4-BE49-F238E27FC236}">
                <a16:creationId xmlns:a16="http://schemas.microsoft.com/office/drawing/2014/main" id="{AE646284-B1AE-A100-F86B-E242EFFCF950}"/>
              </a:ext>
            </a:extLst>
          </p:cNvPr>
          <p:cNvPicPr>
            <a:picLocks noGrp="1" noRot="1" noChangeAspect="1" noMove="1" noResize="1" noEditPoints="1" noAdjustHandles="1" noChangeArrowheads="1" noChangeShapeType="1" noCrop="1"/>
          </p:cNvPicPr>
          <p:nvPr userDrawn="1"/>
        </p:nvPicPr>
        <p:blipFill>
          <a:blip r:embed="rId6">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itle Placeholder 1">
            <a:extLst>
              <a:ext uri="{FF2B5EF4-FFF2-40B4-BE49-F238E27FC236}">
                <a16:creationId xmlns:a16="http://schemas.microsoft.com/office/drawing/2014/main" id="{34D809A9-8A6B-A4C2-1A5F-72BFEC966B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05A5C3C-8545-7227-401F-F673591D31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2989FE-63BE-9B8B-648B-EB7022277D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F7EEE86-4367-47BC-ACD6-271C350E53FC}" type="datetimeFigureOut">
              <a:rPr lang="en-US" smtClean="0"/>
              <a:t>4/17/2026</a:t>
            </a:fld>
            <a:endParaRPr lang="en-US"/>
          </a:p>
        </p:txBody>
      </p:sp>
      <p:sp>
        <p:nvSpPr>
          <p:cNvPr id="5" name="Footer Placeholder 4">
            <a:extLst>
              <a:ext uri="{FF2B5EF4-FFF2-40B4-BE49-F238E27FC236}">
                <a16:creationId xmlns:a16="http://schemas.microsoft.com/office/drawing/2014/main" id="{B30296AF-FC5A-7A93-4185-AE2A6E2C12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BF2554C-FE7E-3973-51E3-58302F1675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7A34C09-E6A8-4AFC-B47F-4E19DAAF121C}" type="slidenum">
              <a:rPr lang="en-US" smtClean="0"/>
              <a:t>‹#›</a:t>
            </a:fld>
            <a:endParaRPr lang="en-US"/>
          </a:p>
        </p:txBody>
      </p:sp>
    </p:spTree>
    <p:extLst>
      <p:ext uri="{BB962C8B-B14F-4D97-AF65-F5344CB8AC3E}">
        <p14:creationId xmlns:p14="http://schemas.microsoft.com/office/powerpoint/2010/main" val="4004731606"/>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3" name="Picture 12" descr="A blue and orange background&#10;&#10;AI-generated content may be incorrect.">
            <a:extLst>
              <a:ext uri="{FF2B5EF4-FFF2-40B4-BE49-F238E27FC236}">
                <a16:creationId xmlns:a16="http://schemas.microsoft.com/office/drawing/2014/main" id="{1872BFB8-41F1-A48E-2798-1BB6A64854C1}"/>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itle Placeholder 1">
            <a:extLst>
              <a:ext uri="{FF2B5EF4-FFF2-40B4-BE49-F238E27FC236}">
                <a16:creationId xmlns:a16="http://schemas.microsoft.com/office/drawing/2014/main" id="{8C9BE4F2-3EE5-BE4D-8F64-083A814327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058BE65-B6D7-3077-F8B4-873BF4AEC9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3287AE-6D77-9280-1526-C2BAAE5C6C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45E6281-5E8F-47AA-BF64-9491E4C98D3D}" type="datetimeFigureOut">
              <a:rPr lang="en-US" smtClean="0"/>
              <a:t>4/17/2026</a:t>
            </a:fld>
            <a:endParaRPr lang="en-US"/>
          </a:p>
        </p:txBody>
      </p:sp>
      <p:sp>
        <p:nvSpPr>
          <p:cNvPr id="5" name="Footer Placeholder 4">
            <a:extLst>
              <a:ext uri="{FF2B5EF4-FFF2-40B4-BE49-F238E27FC236}">
                <a16:creationId xmlns:a16="http://schemas.microsoft.com/office/drawing/2014/main" id="{71AC5578-0D8D-1B91-E1CB-141FE2BC75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E47D6E3-C9FC-EF12-541F-962F312D08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35AF2AB-9647-4B3A-A3D3-0B30382ED284}" type="slidenum">
              <a:rPr lang="en-US" smtClean="0"/>
              <a:t>‹#›</a:t>
            </a:fld>
            <a:endParaRPr lang="en-US"/>
          </a:p>
        </p:txBody>
      </p:sp>
    </p:spTree>
    <p:extLst>
      <p:ext uri="{BB962C8B-B14F-4D97-AF65-F5344CB8AC3E}">
        <p14:creationId xmlns:p14="http://schemas.microsoft.com/office/powerpoint/2010/main" val="934041862"/>
      </p:ext>
    </p:extLst>
  </p:cSld>
  <p:clrMap bg1="lt1" tx1="dk1" bg2="lt2" tx2="dk2" accent1="accent1" accent2="accent2" accent3="accent3" accent4="accent4" accent5="accent5" accent6="accent6" hlink="hlink" folHlink="folHlink"/>
  <p:sldLayoutIdLst>
    <p:sldLayoutId id="2147483660" r:id="rId1"/>
    <p:sldLayoutId id="214748366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1" name="Picture 10" descr="A group of balloons in the sky&#10;&#10;AI-generated content may be incorrect.">
            <a:extLst>
              <a:ext uri="{FF2B5EF4-FFF2-40B4-BE49-F238E27FC236}">
                <a16:creationId xmlns:a16="http://schemas.microsoft.com/office/drawing/2014/main" id="{A18BB8B4-4F67-66F8-8D11-61BF241D1B2C}"/>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itle Placeholder 1">
            <a:extLst>
              <a:ext uri="{FF2B5EF4-FFF2-40B4-BE49-F238E27FC236}">
                <a16:creationId xmlns:a16="http://schemas.microsoft.com/office/drawing/2014/main" id="{24E4407D-AF1B-4813-0344-8BD817E598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A77EDF8-9FDD-8F7E-41CC-2AD76D7C2E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13606A-3AF9-EE9F-ED0D-5B7AF83452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3BFF172-563F-41BA-9967-B165C8CDB4DC}" type="datetimeFigureOut">
              <a:rPr lang="en-US" smtClean="0"/>
              <a:t>4/17/2026</a:t>
            </a:fld>
            <a:endParaRPr lang="en-US"/>
          </a:p>
        </p:txBody>
      </p:sp>
      <p:sp>
        <p:nvSpPr>
          <p:cNvPr id="5" name="Footer Placeholder 4">
            <a:extLst>
              <a:ext uri="{FF2B5EF4-FFF2-40B4-BE49-F238E27FC236}">
                <a16:creationId xmlns:a16="http://schemas.microsoft.com/office/drawing/2014/main" id="{2F981785-29F7-D4E8-D192-95F94F5992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9139685-C1A2-BF50-AE3F-63D80300CC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566D0B8-7253-4386-B887-791A57BEA8D6}" type="slidenum">
              <a:rPr lang="en-US" smtClean="0"/>
              <a:t>‹#›</a:t>
            </a:fld>
            <a:endParaRPr lang="en-US"/>
          </a:p>
        </p:txBody>
      </p:sp>
    </p:spTree>
    <p:extLst>
      <p:ext uri="{BB962C8B-B14F-4D97-AF65-F5344CB8AC3E}">
        <p14:creationId xmlns:p14="http://schemas.microsoft.com/office/powerpoint/2010/main" val="2046691281"/>
      </p:ext>
    </p:extLst>
  </p:cSld>
  <p:clrMap bg1="lt1" tx1="dk1" bg2="lt2" tx2="dk2" accent1="accent1" accent2="accent2" accent3="accent3" accent4="accent4" accent5="accent5" accent6="accent6" hlink="hlink" folHlink="folHlink"/>
  <p:sldLayoutIdLst>
    <p:sldLayoutId id="2147483668" r:id="rId1"/>
    <p:sldLayoutId id="214748367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1" name="Picture 10" descr="A white background with black and white clouds&#10;&#10;AI-generated content may be incorrect.">
            <a:extLst>
              <a:ext uri="{FF2B5EF4-FFF2-40B4-BE49-F238E27FC236}">
                <a16:creationId xmlns:a16="http://schemas.microsoft.com/office/drawing/2014/main" id="{145C990F-6FF0-B7EA-1D0A-B20EDBD2C85A}"/>
              </a:ext>
            </a:extLst>
          </p:cNvPr>
          <p:cNvPicPr>
            <a:picLocks noGrp="1" noRot="1" noChangeAspect="1" noMove="1" noResize="1" noEditPoints="1" noAdjustHandles="1" noChangeArrowheads="1" noChangeShapeType="1" noCrop="1"/>
          </p:cNvPicPr>
          <p:nvPr userDrawn="1"/>
        </p:nvPicPr>
        <p:blipFill>
          <a:blip r:embed="rId6">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itle Placeholder 1">
            <a:extLst>
              <a:ext uri="{FF2B5EF4-FFF2-40B4-BE49-F238E27FC236}">
                <a16:creationId xmlns:a16="http://schemas.microsoft.com/office/drawing/2014/main" id="{FEC9EFD9-559E-CE67-7BD0-8772C5B973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F5D6B6-4A1C-4096-BB85-160F7E6D3F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170273-DD75-9930-A1DA-8F4957C8D2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66C05B5-7306-468E-BF72-930FA498B161}" type="datetimeFigureOut">
              <a:rPr lang="en-US" smtClean="0"/>
              <a:t>4/17/2026</a:t>
            </a:fld>
            <a:endParaRPr lang="en-US"/>
          </a:p>
        </p:txBody>
      </p:sp>
      <p:sp>
        <p:nvSpPr>
          <p:cNvPr id="5" name="Footer Placeholder 4">
            <a:extLst>
              <a:ext uri="{FF2B5EF4-FFF2-40B4-BE49-F238E27FC236}">
                <a16:creationId xmlns:a16="http://schemas.microsoft.com/office/drawing/2014/main" id="{864FCF93-F86E-4EDF-C032-4790500A0A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93D6110-1CD5-3324-FE00-36E7EAE6B0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B4DAFF4-6EF1-49C3-86C2-1DE95564C0D2}" type="slidenum">
              <a:rPr lang="en-US" smtClean="0"/>
              <a:t>‹#›</a:t>
            </a:fld>
            <a:endParaRPr lang="en-US"/>
          </a:p>
        </p:txBody>
      </p:sp>
    </p:spTree>
    <p:extLst>
      <p:ext uri="{BB962C8B-B14F-4D97-AF65-F5344CB8AC3E}">
        <p14:creationId xmlns:p14="http://schemas.microsoft.com/office/powerpoint/2010/main" val="1091379691"/>
      </p:ext>
    </p:extLst>
  </p:cSld>
  <p:clrMap bg1="lt1" tx1="dk1" bg2="lt2" tx2="dk2" accent1="accent1" accent2="accent2" accent3="accent3" accent4="accent4" accent5="accent5" accent6="accent6" hlink="hlink" folHlink="folHlink"/>
  <p:sldLayoutIdLst>
    <p:sldLayoutId id="2147483677" r:id="rId1"/>
    <p:sldLayoutId id="2147483679" r:id="rId2"/>
    <p:sldLayoutId id="2147483682"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pic>
        <p:nvPicPr>
          <p:cNvPr id="11" name="Picture 10" descr="A white background with a yellow line&#10;&#10;AI-generated content may be incorrect.">
            <a:extLst>
              <a:ext uri="{FF2B5EF4-FFF2-40B4-BE49-F238E27FC236}">
                <a16:creationId xmlns:a16="http://schemas.microsoft.com/office/drawing/2014/main" id="{F1201406-9008-EE56-C271-86081C2C485E}"/>
              </a:ext>
            </a:extLst>
          </p:cNvPr>
          <p:cNvPicPr>
            <a:picLocks noGrp="1" noRot="1" noChangeAspect="1" noMove="1" noResize="1" noEditPoints="1" noAdjustHandles="1" noChangeArrowheads="1" noChangeShapeType="1" noCrop="1"/>
          </p:cNvPicPr>
          <p:nvPr userDrawn="1"/>
        </p:nvPicPr>
        <p:blipFill>
          <a:blip r:embed="rId10">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itle Placeholder 1">
            <a:extLst>
              <a:ext uri="{FF2B5EF4-FFF2-40B4-BE49-F238E27FC236}">
                <a16:creationId xmlns:a16="http://schemas.microsoft.com/office/drawing/2014/main" id="{85A4603B-5120-79BE-D6DC-BEDBF43B22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C3AAD7-1BE0-0F98-CC82-70455874E5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5C6A25-8986-58E7-7180-5C0B4801A8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553F370-94B6-4248-960D-7A82703B2CF3}" type="datetimeFigureOut">
              <a:rPr lang="en-US" smtClean="0"/>
              <a:t>4/17/2026</a:t>
            </a:fld>
            <a:endParaRPr lang="en-US"/>
          </a:p>
        </p:txBody>
      </p:sp>
      <p:sp>
        <p:nvSpPr>
          <p:cNvPr id="5" name="Footer Placeholder 4">
            <a:extLst>
              <a:ext uri="{FF2B5EF4-FFF2-40B4-BE49-F238E27FC236}">
                <a16:creationId xmlns:a16="http://schemas.microsoft.com/office/drawing/2014/main" id="{7179BA52-735B-1599-F1F2-8EEDB2B8E1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F549394-6D87-3984-32BD-5818383261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E640106-DA09-4354-AE8C-825BEBD9250C}" type="slidenum">
              <a:rPr lang="en-US" smtClean="0"/>
              <a:t>‹#›</a:t>
            </a:fld>
            <a:endParaRPr lang="en-US"/>
          </a:p>
        </p:txBody>
      </p:sp>
    </p:spTree>
    <p:extLst>
      <p:ext uri="{BB962C8B-B14F-4D97-AF65-F5344CB8AC3E}">
        <p14:creationId xmlns:p14="http://schemas.microsoft.com/office/powerpoint/2010/main" val="1488546789"/>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7" r:id="rId3"/>
    <p:sldLayoutId id="2147483689" r:id="rId4"/>
    <p:sldLayoutId id="2147483690" r:id="rId5"/>
    <p:sldLayoutId id="2147483691" r:id="rId6"/>
    <p:sldLayoutId id="2147483692"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hyperlink" Target="https://acrobat.adobe.com/id/urn:aaid:sc:VA6C2:fd113abf-5227-403b-80ab-461b16b30b95" TargetMode="External"/><Relationship Id="rId3" Type="http://schemas.openxmlformats.org/officeDocument/2006/relationships/image" Target="../media/image20.png"/><Relationship Id="rId7" Type="http://schemas.openxmlformats.org/officeDocument/2006/relationships/hyperlink" Target="https://acrobat.adobe.com/id/urn:aaid:sc:VA6C2:8eb47ee3-448b-4686-abd0-26d020922dec"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hyperlink" Target="https://acrobat.adobe.com/id/urn:aaid:sc:VA6C2:8b72c61f-627c-4d28-b396-4bb0f152ce25" TargetMode="External"/><Relationship Id="rId5" Type="http://schemas.openxmlformats.org/officeDocument/2006/relationships/hyperlink" Target="https://acrobat.adobe.com/id/urn:aaid:sc:VA6C2:bdf1280f-b635-489b-bb2a-d4911b580296" TargetMode="External"/><Relationship Id="rId4" Type="http://schemas.openxmlformats.org/officeDocument/2006/relationships/hyperlink" Target="https://acrobat.adobe.com/id/urn:aaid:sc:VA6C2:f32ba080-dbda-4a99-ba34-cd6155760706" TargetMode="External"/><Relationship Id="rId9" Type="http://schemas.openxmlformats.org/officeDocument/2006/relationships/hyperlink" Target="https://acrobat.adobe.com/id/urn:aaid:sc:VA6C2:1541e3db-dab3-4312-b25c-0f9900258a9d"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hyperlink" Target="https://www.americanbar.org/content/dam/aba/administrative/professional_responsibility/ethics-opinions/aba-formal-opinion-512.pdf" TargetMode="External"/><Relationship Id="rId2" Type="http://schemas.openxmlformats.org/officeDocument/2006/relationships/hyperlink" Target="https://www.americanbar.org/products/ecd/chapter/220013/" TargetMode="External"/><Relationship Id="rId1" Type="http://schemas.openxmlformats.org/officeDocument/2006/relationships/slideLayout" Target="../slideLayouts/slideLayout5.xml"/><Relationship Id="rId4" Type="http://schemas.openxmlformats.org/officeDocument/2006/relationships/hyperlink" Target="https://www.justia.com/trials-litigation/ai-and-attorney-ethics-rules-50-state-survey/"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hyperlink" Target="https://www.portlanddisabilitylaw.com/wp-content/uploads/2026/01/2026-KRC-Client-Guide.pdf" TargetMode="External"/><Relationship Id="rId2" Type="http://schemas.openxmlformats.org/officeDocument/2006/relationships/hyperlink" Target="https://drive.google.com/file/d/1LX2Ju1IGHWrMutbnWiyWFJxNIdNBTZE7/view?usp=sharing" TargetMode="External"/><Relationship Id="rId1" Type="http://schemas.openxmlformats.org/officeDocument/2006/relationships/slideLayout" Target="../slideLayouts/slideLayout5.xml"/><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29222-ABD8-6738-AE23-838F3A926060}"/>
              </a:ext>
            </a:extLst>
          </p:cNvPr>
          <p:cNvSpPr>
            <a:spLocks noGrp="1"/>
          </p:cNvSpPr>
          <p:nvPr>
            <p:ph type="ctrTitle"/>
          </p:nvPr>
        </p:nvSpPr>
        <p:spPr>
          <a:xfrm>
            <a:off x="0" y="2784167"/>
            <a:ext cx="8206740" cy="842623"/>
          </a:xfrm>
        </p:spPr>
        <p:txBody>
          <a:bodyPr/>
          <a:lstStyle/>
          <a:p>
            <a:pPr algn="l"/>
            <a:r>
              <a:rPr lang="en-US"/>
              <a:t>Who’s Doing the Work</a:t>
            </a:r>
          </a:p>
        </p:txBody>
      </p:sp>
      <p:sp>
        <p:nvSpPr>
          <p:cNvPr id="3" name="Subtitle 2">
            <a:extLst>
              <a:ext uri="{FF2B5EF4-FFF2-40B4-BE49-F238E27FC236}">
                <a16:creationId xmlns:a16="http://schemas.microsoft.com/office/drawing/2014/main" id="{2642EEF7-B549-44B7-3379-4D66F5848977}"/>
              </a:ext>
            </a:extLst>
          </p:cNvPr>
          <p:cNvSpPr>
            <a:spLocks noGrp="1"/>
          </p:cNvSpPr>
          <p:nvPr>
            <p:ph type="subTitle" idx="1"/>
          </p:nvPr>
        </p:nvSpPr>
        <p:spPr>
          <a:xfrm>
            <a:off x="50800" y="3554706"/>
            <a:ext cx="9144000" cy="388007"/>
          </a:xfrm>
        </p:spPr>
        <p:txBody>
          <a:bodyPr>
            <a:normAutofit fontScale="92500" lnSpcReduction="10000"/>
          </a:bodyPr>
          <a:lstStyle/>
          <a:p>
            <a:pPr algn="l"/>
            <a:r>
              <a:rPr lang="en-US">
                <a:solidFill>
                  <a:schemeClr val="bg2"/>
                </a:solidFill>
              </a:rPr>
              <a:t>The Ethical Supervision of Staff, Contractors &amp; Robots</a:t>
            </a:r>
          </a:p>
        </p:txBody>
      </p:sp>
      <p:sp>
        <p:nvSpPr>
          <p:cNvPr id="5" name="Subtitle 2">
            <a:extLst>
              <a:ext uri="{FF2B5EF4-FFF2-40B4-BE49-F238E27FC236}">
                <a16:creationId xmlns:a16="http://schemas.microsoft.com/office/drawing/2014/main" id="{19117296-74C1-9A51-262E-5B6C62B9A53D}"/>
              </a:ext>
            </a:extLst>
          </p:cNvPr>
          <p:cNvSpPr txBox="1">
            <a:spLocks/>
          </p:cNvSpPr>
          <p:nvPr/>
        </p:nvSpPr>
        <p:spPr>
          <a:xfrm>
            <a:off x="9987280" y="4783408"/>
            <a:ext cx="2133600" cy="95699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a:solidFill>
                  <a:schemeClr val="bg2"/>
                </a:solidFill>
              </a:rPr>
              <a:t>Kevin S. Kerr &amp; </a:t>
            </a:r>
          </a:p>
          <a:p>
            <a:r>
              <a:rPr lang="en-US" sz="2000">
                <a:solidFill>
                  <a:schemeClr val="bg2"/>
                </a:solidFill>
              </a:rPr>
              <a:t>Sara Rose Carroll</a:t>
            </a:r>
          </a:p>
        </p:txBody>
      </p:sp>
    </p:spTree>
    <p:extLst>
      <p:ext uri="{BB962C8B-B14F-4D97-AF65-F5344CB8AC3E}">
        <p14:creationId xmlns:p14="http://schemas.microsoft.com/office/powerpoint/2010/main" val="38762861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8FACBB-6695-1650-D8B3-9948C24319D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A8FDE11F-6A52-319D-F2A3-59ACD485B681}"/>
              </a:ext>
            </a:extLst>
          </p:cNvPr>
          <p:cNvSpPr txBox="1">
            <a:spLocks/>
          </p:cNvSpPr>
          <p:nvPr/>
        </p:nvSpPr>
        <p:spPr>
          <a:xfrm>
            <a:off x="155864" y="868161"/>
            <a:ext cx="6808470" cy="674370"/>
          </a:xfrm>
          <a:prstGeom prst="rect">
            <a:avLst/>
          </a:prstGeom>
        </p:spPr>
        <p:txBody>
          <a:bodyP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Example SOS/SOPs</a:t>
            </a:r>
          </a:p>
        </p:txBody>
      </p:sp>
      <p:sp>
        <p:nvSpPr>
          <p:cNvPr id="2" name="Content Placeholder 2">
            <a:extLst>
              <a:ext uri="{FF2B5EF4-FFF2-40B4-BE49-F238E27FC236}">
                <a16:creationId xmlns:a16="http://schemas.microsoft.com/office/drawing/2014/main" id="{071F5113-3E0C-864D-B002-4FEFD150B8E8}"/>
              </a:ext>
            </a:extLst>
          </p:cNvPr>
          <p:cNvSpPr txBox="1">
            <a:spLocks/>
          </p:cNvSpPr>
          <p:nvPr/>
        </p:nvSpPr>
        <p:spPr>
          <a:xfrm>
            <a:off x="838200" y="1779905"/>
            <a:ext cx="10515600" cy="374078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5" name="TextBox 4">
            <a:extLst>
              <a:ext uri="{FF2B5EF4-FFF2-40B4-BE49-F238E27FC236}">
                <a16:creationId xmlns:a16="http://schemas.microsoft.com/office/drawing/2014/main" id="{16B14F6E-9BB0-4BEA-CE32-8E74CC819AF7}"/>
              </a:ext>
            </a:extLst>
          </p:cNvPr>
          <p:cNvSpPr txBox="1"/>
          <p:nvPr/>
        </p:nvSpPr>
        <p:spPr>
          <a:xfrm>
            <a:off x="259829" y="1542531"/>
            <a:ext cx="11652771" cy="4016484"/>
          </a:xfrm>
          <a:prstGeom prst="rect">
            <a:avLst/>
          </a:prstGeom>
          <a:noFill/>
        </p:spPr>
        <p:txBody>
          <a:bodyPr wrap="square">
            <a:spAutoFit/>
          </a:bodyPr>
          <a:lstStyle/>
          <a:p>
            <a:pPr algn="l">
              <a:buNone/>
            </a:pPr>
            <a:r>
              <a:rPr lang="en-US" sz="1500" b="1" i="0" dirty="0">
                <a:solidFill>
                  <a:srgbClr val="000000"/>
                </a:solidFill>
                <a:effectLst/>
                <a:latin typeface="Times New Roman" panose="02020603050405020304" pitchFamily="18" charset="0"/>
              </a:rPr>
              <a:t>Work History Clarifications</a:t>
            </a:r>
          </a:p>
          <a:p>
            <a:pPr marL="342900" indent="-342900" algn="l">
              <a:buFont typeface="+mj-lt"/>
              <a:buAutoNum type="arabicPeriod"/>
            </a:pPr>
            <a:r>
              <a:rPr lang="en-US" sz="1500" b="0" i="0" dirty="0">
                <a:solidFill>
                  <a:srgbClr val="000000"/>
                </a:solidFill>
                <a:effectLst/>
                <a:latin typeface="Times New Roman" panose="02020603050405020304" pitchFamily="18" charset="0"/>
              </a:rPr>
              <a:t>Request an extension as needed from DDS to execute the following procedures. </a:t>
            </a:r>
          </a:p>
          <a:p>
            <a:pPr marL="857250" lvl="1" indent="-400050">
              <a:buFont typeface="+mj-lt"/>
              <a:buAutoNum type="romanLcPeriod"/>
            </a:pPr>
            <a:r>
              <a:rPr lang="en-US" sz="1500" b="0" i="0" dirty="0">
                <a:solidFill>
                  <a:srgbClr val="000000"/>
                </a:solidFill>
                <a:effectLst/>
                <a:latin typeface="Times New Roman" panose="02020603050405020304" pitchFamily="18" charset="0"/>
              </a:rPr>
              <a:t>Attempt to confirm extension has been granted.</a:t>
            </a:r>
          </a:p>
          <a:p>
            <a:pPr marL="342900" indent="-342900" algn="l">
              <a:buFont typeface="+mj-lt"/>
              <a:buAutoNum type="arabicPeriod"/>
            </a:pPr>
            <a:r>
              <a:rPr lang="en-US" sz="1500" b="0" i="0" dirty="0">
                <a:solidFill>
                  <a:srgbClr val="000000"/>
                </a:solidFill>
                <a:effectLst/>
                <a:latin typeface="Times New Roman" panose="02020603050405020304" pitchFamily="18" charset="0"/>
              </a:rPr>
              <a:t>Confirm what clarifications are needed from the client.</a:t>
            </a:r>
          </a:p>
          <a:p>
            <a:pPr marL="857250" lvl="1" indent="-400050">
              <a:buFont typeface="+mj-lt"/>
              <a:buAutoNum type="romanLcPeriod"/>
            </a:pPr>
            <a:r>
              <a:rPr lang="en-US" sz="1500" b="0" i="0" dirty="0">
                <a:solidFill>
                  <a:srgbClr val="000000"/>
                </a:solidFill>
                <a:effectLst/>
                <a:latin typeface="Times New Roman" panose="02020603050405020304" pitchFamily="18" charset="0"/>
              </a:rPr>
              <a:t>Review case notes and documents if the analyst contacted us and provided the information needed or sent a notice with that information</a:t>
            </a:r>
            <a:r>
              <a:rPr lang="en-US" sz="1500" dirty="0">
                <a:solidFill>
                  <a:srgbClr val="000000"/>
                </a:solidFill>
                <a:latin typeface="Times New Roman" panose="02020603050405020304" pitchFamily="18" charset="0"/>
              </a:rPr>
              <a:t>.</a:t>
            </a:r>
            <a:endParaRPr lang="en-US" sz="1500" b="0" i="0" dirty="0">
              <a:solidFill>
                <a:srgbClr val="000000"/>
              </a:solidFill>
              <a:effectLst/>
              <a:latin typeface="Times New Roman" panose="02020603050405020304" pitchFamily="18" charset="0"/>
            </a:endParaRPr>
          </a:p>
          <a:p>
            <a:pPr marL="857250" lvl="1" indent="-400050">
              <a:buFont typeface="+mj-lt"/>
              <a:buAutoNum type="romanLcPeriod"/>
            </a:pPr>
            <a:r>
              <a:rPr lang="en-US" sz="1500" b="0" i="0" dirty="0">
                <a:solidFill>
                  <a:srgbClr val="000000"/>
                </a:solidFill>
                <a:effectLst/>
                <a:latin typeface="Times New Roman" panose="02020603050405020304" pitchFamily="18" charset="0"/>
              </a:rPr>
              <a:t>If no notices or information from analyst, contact analyst directly requesting what information is needed.</a:t>
            </a:r>
          </a:p>
          <a:p>
            <a:pPr marL="857250" lvl="1" indent="-400050">
              <a:buFont typeface="+mj-lt"/>
              <a:buAutoNum type="romanLcPeriod"/>
            </a:pPr>
            <a:r>
              <a:rPr lang="en-US" sz="1500" b="0" i="0" dirty="0">
                <a:solidFill>
                  <a:srgbClr val="000000"/>
                </a:solidFill>
                <a:effectLst/>
                <a:latin typeface="Times New Roman" panose="02020603050405020304" pitchFamily="18" charset="0"/>
              </a:rPr>
              <a:t>If you must leave a voicemail, </a:t>
            </a:r>
            <a:r>
              <a:rPr lang="en-US" sz="1500" dirty="0">
                <a:solidFill>
                  <a:srgbClr val="000000"/>
                </a:solidFill>
                <a:latin typeface="Times New Roman" panose="02020603050405020304" pitchFamily="18" charset="0"/>
              </a:rPr>
              <a:t>also s</a:t>
            </a:r>
            <a:r>
              <a:rPr lang="en-US" sz="1500" b="0" i="0" dirty="0">
                <a:solidFill>
                  <a:srgbClr val="000000"/>
                </a:solidFill>
                <a:effectLst/>
                <a:latin typeface="Times New Roman" panose="02020603050405020304" pitchFamily="18" charset="0"/>
              </a:rPr>
              <a:t>end fax requesting specific information needed.</a:t>
            </a:r>
          </a:p>
          <a:p>
            <a:pPr marL="857250" lvl="1" indent="-400050">
              <a:buFont typeface="+mj-lt"/>
              <a:buAutoNum type="romanLcPeriod"/>
            </a:pPr>
            <a:r>
              <a:rPr lang="en-US" sz="1500" b="0" i="0" dirty="0">
                <a:solidFill>
                  <a:srgbClr val="000000"/>
                </a:solidFill>
                <a:effectLst/>
                <a:latin typeface="Times New Roman" panose="02020603050405020304" pitchFamily="18" charset="0"/>
              </a:rPr>
              <a:t>Check case notes and documents to see if we submitted a Work History Report to DDS to confirm if minor clarifications are needed or a new Work History Report.</a:t>
            </a:r>
          </a:p>
          <a:p>
            <a:pPr marL="342900" indent="-342900" algn="l">
              <a:buFont typeface="+mj-lt"/>
              <a:buAutoNum type="arabicPeriod"/>
            </a:pPr>
            <a:r>
              <a:rPr lang="en-US" sz="1500" b="0" i="0" dirty="0">
                <a:solidFill>
                  <a:srgbClr val="000000"/>
                </a:solidFill>
                <a:effectLst/>
                <a:latin typeface="Times New Roman" panose="02020603050405020304" pitchFamily="18" charset="0"/>
              </a:rPr>
              <a:t>Contact client to schedule WH Clarifications Appointment</a:t>
            </a:r>
          </a:p>
          <a:p>
            <a:pPr marL="857250" lvl="1" indent="-400050">
              <a:buFont typeface="+mj-lt"/>
              <a:buAutoNum type="romanLcPeriod"/>
            </a:pPr>
            <a:r>
              <a:rPr lang="en-US" sz="1500" b="0" i="0" dirty="0">
                <a:solidFill>
                  <a:srgbClr val="000000"/>
                </a:solidFill>
                <a:effectLst/>
                <a:latin typeface="Times New Roman" panose="02020603050405020304" pitchFamily="18" charset="0"/>
              </a:rPr>
              <a:t>If you must leave a voicemail, also send email to the client with Work History Report scheduling link. </a:t>
            </a:r>
          </a:p>
          <a:p>
            <a:pPr marL="857250" lvl="1" indent="-400050">
              <a:buFont typeface="+mj-lt"/>
              <a:buAutoNum type="romanLcPeriod"/>
            </a:pPr>
            <a:r>
              <a:rPr lang="en-US" sz="1500" b="0" i="0" dirty="0">
                <a:solidFill>
                  <a:srgbClr val="000000"/>
                </a:solidFill>
                <a:effectLst/>
                <a:latin typeface="Times New Roman" panose="02020603050405020304" pitchFamily="18" charset="0"/>
              </a:rPr>
              <a:t>If scheduled for in person, please inform the supervisor.</a:t>
            </a:r>
          </a:p>
          <a:p>
            <a:pPr marL="342900" indent="-342900" algn="l">
              <a:buFont typeface="+mj-lt"/>
              <a:buAutoNum type="arabicPeriod"/>
            </a:pPr>
            <a:r>
              <a:rPr lang="en-US" sz="1500" dirty="0">
                <a:solidFill>
                  <a:srgbClr val="000000"/>
                </a:solidFill>
                <a:latin typeface="Times New Roman" panose="02020603050405020304" pitchFamily="18" charset="0"/>
              </a:rPr>
              <a:t>Hold the WH Clarification Appointment</a:t>
            </a:r>
          </a:p>
          <a:p>
            <a:pPr marL="857250" lvl="1" indent="-400050">
              <a:buFont typeface="+mj-lt"/>
              <a:buAutoNum type="romanLcPeriod"/>
            </a:pPr>
            <a:r>
              <a:rPr lang="en-US" sz="1500" b="0" i="0" dirty="0">
                <a:solidFill>
                  <a:srgbClr val="000000"/>
                </a:solidFill>
                <a:effectLst/>
                <a:latin typeface="Times New Roman" panose="02020603050405020304" pitchFamily="18" charset="0"/>
              </a:rPr>
              <a:t>Go over specific questions DDS is needing answered.</a:t>
            </a:r>
          </a:p>
          <a:p>
            <a:pPr marL="857250" lvl="1" indent="-400050">
              <a:buFont typeface="+mj-lt"/>
              <a:buAutoNum type="romanLcPeriod"/>
            </a:pPr>
            <a:r>
              <a:rPr lang="en-US" sz="1500" b="0" i="0" dirty="0">
                <a:solidFill>
                  <a:srgbClr val="000000"/>
                </a:solidFill>
                <a:effectLst/>
                <a:latin typeface="Times New Roman" panose="02020603050405020304" pitchFamily="18" charset="0"/>
              </a:rPr>
              <a:t>If full WHR is needed, fill out WHR as previously mentioned.</a:t>
            </a:r>
          </a:p>
          <a:p>
            <a:pPr marL="342900" indent="-342900" algn="l">
              <a:buFont typeface="+mj-lt"/>
              <a:buAutoNum type="arabicPeriod"/>
            </a:pPr>
            <a:r>
              <a:rPr lang="en-US" sz="1500" b="0" i="0" dirty="0">
                <a:solidFill>
                  <a:srgbClr val="000000"/>
                </a:solidFill>
                <a:effectLst/>
                <a:latin typeface="Times New Roman" panose="02020603050405020304" pitchFamily="18" charset="0"/>
              </a:rPr>
              <a:t>Send </a:t>
            </a:r>
            <a:r>
              <a:rPr lang="en-US" sz="1500" dirty="0">
                <a:solidFill>
                  <a:srgbClr val="000000"/>
                </a:solidFill>
                <a:latin typeface="Times New Roman" panose="02020603050405020304" pitchFamily="18" charset="0"/>
              </a:rPr>
              <a:t>clarifications/WHR </a:t>
            </a:r>
            <a:r>
              <a:rPr lang="en-US" sz="1500" b="0" i="0" dirty="0">
                <a:solidFill>
                  <a:srgbClr val="000000"/>
                </a:solidFill>
                <a:effectLst/>
                <a:latin typeface="Times New Roman" panose="02020603050405020304" pitchFamily="18" charset="0"/>
              </a:rPr>
              <a:t>to supervising attorney for review.</a:t>
            </a:r>
          </a:p>
          <a:p>
            <a:pPr marL="342900" indent="-342900" algn="l">
              <a:buFont typeface="+mj-lt"/>
              <a:buAutoNum type="arabicPeriod"/>
            </a:pPr>
            <a:r>
              <a:rPr lang="en-US" sz="1500" dirty="0">
                <a:solidFill>
                  <a:srgbClr val="000000"/>
                </a:solidFill>
                <a:latin typeface="Times New Roman" panose="02020603050405020304" pitchFamily="18" charset="0"/>
              </a:rPr>
              <a:t>Submit via ERE. </a:t>
            </a:r>
            <a:endParaRPr lang="en-US" sz="1500" b="0" i="0" dirty="0">
              <a:solidFill>
                <a:srgbClr val="000000"/>
              </a:solidFill>
              <a:effectLst/>
              <a:latin typeface="Times New Roman" panose="02020603050405020304" pitchFamily="18" charset="0"/>
            </a:endParaRPr>
          </a:p>
        </p:txBody>
      </p:sp>
    </p:spTree>
    <p:extLst>
      <p:ext uri="{BB962C8B-B14F-4D97-AF65-F5344CB8AC3E}">
        <p14:creationId xmlns:p14="http://schemas.microsoft.com/office/powerpoint/2010/main" val="23630635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0B3E9D-355E-4693-9E63-6D7C192611B4}"/>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96DD0115-80A1-0143-AA71-133CAFA7B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1756" y="1516995"/>
            <a:ext cx="6140244" cy="3350443"/>
          </a:xfrm>
          <a:prstGeom prst="rect">
            <a:avLst/>
          </a:prstGeom>
        </p:spPr>
      </p:pic>
      <p:sp>
        <p:nvSpPr>
          <p:cNvPr id="4" name="Title 1">
            <a:extLst>
              <a:ext uri="{FF2B5EF4-FFF2-40B4-BE49-F238E27FC236}">
                <a16:creationId xmlns:a16="http://schemas.microsoft.com/office/drawing/2014/main" id="{86EBD820-7652-5B99-F3F1-2E60D8615605}"/>
              </a:ext>
            </a:extLst>
          </p:cNvPr>
          <p:cNvSpPr txBox="1">
            <a:spLocks/>
          </p:cNvSpPr>
          <p:nvPr/>
        </p:nvSpPr>
        <p:spPr>
          <a:xfrm>
            <a:off x="155864" y="868161"/>
            <a:ext cx="6808470" cy="674370"/>
          </a:xfrm>
          <a:prstGeom prst="rect">
            <a:avLst/>
          </a:prstGeom>
        </p:spPr>
        <p:txBody>
          <a:bodyP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Example Training Materials</a:t>
            </a:r>
          </a:p>
        </p:txBody>
      </p:sp>
      <p:sp>
        <p:nvSpPr>
          <p:cNvPr id="2" name="Content Placeholder 2">
            <a:extLst>
              <a:ext uri="{FF2B5EF4-FFF2-40B4-BE49-F238E27FC236}">
                <a16:creationId xmlns:a16="http://schemas.microsoft.com/office/drawing/2014/main" id="{89CF846C-108C-2DAA-B554-D1F35361A307}"/>
              </a:ext>
            </a:extLst>
          </p:cNvPr>
          <p:cNvSpPr txBox="1">
            <a:spLocks/>
          </p:cNvSpPr>
          <p:nvPr/>
        </p:nvSpPr>
        <p:spPr>
          <a:xfrm>
            <a:off x="838200" y="1779905"/>
            <a:ext cx="10515600" cy="374078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5" name="TextBox 4">
            <a:extLst>
              <a:ext uri="{FF2B5EF4-FFF2-40B4-BE49-F238E27FC236}">
                <a16:creationId xmlns:a16="http://schemas.microsoft.com/office/drawing/2014/main" id="{57460868-B4D5-8896-A6A7-65F3112318C8}"/>
              </a:ext>
            </a:extLst>
          </p:cNvPr>
          <p:cNvSpPr txBox="1"/>
          <p:nvPr/>
        </p:nvSpPr>
        <p:spPr>
          <a:xfrm>
            <a:off x="310180" y="1688492"/>
            <a:ext cx="7673522" cy="3416320"/>
          </a:xfrm>
          <a:prstGeom prst="rect">
            <a:avLst/>
          </a:prstGeom>
          <a:noFill/>
        </p:spPr>
        <p:txBody>
          <a:bodyPr wrap="square">
            <a:spAutoFit/>
          </a:bodyPr>
          <a:lstStyle/>
          <a:p>
            <a:pPr algn="l" fontAlgn="base"/>
            <a:r>
              <a:rPr lang="en-US" sz="2400" b="1" i="0" u="sng" dirty="0">
                <a:effectLst/>
                <a:latin typeface="Aptos" panose="020B0004020202020204" pitchFamily="34" charset="0"/>
                <a:hlinkClick r:id="rId4" tooltip="https://acrobat.adobe.com/id/urn:aaid:sc:VA6C2:f32ba080-dbda-4a99-ba34-cd6155760706">
                  <a:extLst>
                    <a:ext uri="{A12FA001-AC4F-418D-AE19-62706E023703}">
                      <ahyp:hlinkClr xmlns:ahyp="http://schemas.microsoft.com/office/drawing/2018/hyperlinkcolor" val="tx"/>
                    </a:ext>
                  </a:extLst>
                </a:hlinkClick>
              </a:rPr>
              <a:t>Hearing Prep Department Training</a:t>
            </a:r>
          </a:p>
          <a:p>
            <a:pPr marL="285750" indent="-285750" algn="l" fontAlgn="base">
              <a:buFont typeface="Arial" panose="020B0604020202020204" pitchFamily="34" charset="0"/>
              <a:buChar char="•"/>
            </a:pPr>
            <a:r>
              <a:rPr lang="en-US" sz="2400" b="0" i="0" dirty="0">
                <a:solidFill>
                  <a:srgbClr val="467886"/>
                </a:solidFill>
                <a:effectLst/>
                <a:latin typeface="Aptos" panose="020B0004020202020204" pitchFamily="34" charset="0"/>
                <a:hlinkClick r:id="rId4" tooltip="https://acrobat.adobe.com/id/urn:aaid:sc:VA6C2:f32ba080-dbda-4a99-ba34-cd6155760706">
                  <a:extLst>
                    <a:ext uri="{A12FA001-AC4F-418D-AE19-62706E023703}">
                      <ahyp:hlinkClr xmlns:ahyp="http://schemas.microsoft.com/office/drawing/2018/hyperlinkcolor" val="tx"/>
                    </a:ext>
                  </a:extLst>
                </a:hlinkClick>
              </a:rPr>
              <a:t> Prepper Desk setup checklist</a:t>
            </a:r>
            <a:endParaRPr lang="en-US" sz="2400" b="0" i="0" dirty="0">
              <a:solidFill>
                <a:srgbClr val="000000"/>
              </a:solidFill>
              <a:effectLst/>
              <a:latin typeface="Aptos" panose="020B0004020202020204" pitchFamily="34" charset="0"/>
            </a:endParaRPr>
          </a:p>
          <a:p>
            <a:pPr marL="285750" indent="-285750" algn="l" fontAlgn="base">
              <a:buFont typeface="Arial" panose="020B0604020202020204" pitchFamily="34" charset="0"/>
              <a:buChar char="•"/>
            </a:pPr>
            <a:r>
              <a:rPr lang="en-US" sz="2400" b="0" i="0" dirty="0">
                <a:solidFill>
                  <a:srgbClr val="000000"/>
                </a:solidFill>
                <a:effectLst/>
                <a:latin typeface="Aptos" panose="020B0004020202020204" pitchFamily="34" charset="0"/>
                <a:hlinkClick r:id="rId5" tooltip="https://acrobat.adobe.com/id/urn:aaid:sc:VA6C2:bdf1280f-b635-489b-bb2a-d4911b580296"/>
              </a:rPr>
              <a:t> 8 step pre-prep checklist</a:t>
            </a:r>
            <a:r>
              <a:rPr lang="en-US" sz="2400" b="0" i="0" dirty="0">
                <a:solidFill>
                  <a:srgbClr val="000000"/>
                </a:solidFill>
                <a:effectLst/>
                <a:latin typeface="Aptos" panose="020B0004020202020204" pitchFamily="34" charset="0"/>
              </a:rPr>
              <a:t> + accompanying videos.   </a:t>
            </a:r>
          </a:p>
          <a:p>
            <a:pPr marL="285750" indent="-285750" algn="l" fontAlgn="base">
              <a:buFont typeface="Arial" panose="020B0604020202020204" pitchFamily="34" charset="0"/>
              <a:buChar char="•"/>
            </a:pPr>
            <a:r>
              <a:rPr lang="en-US" sz="2400" b="0" i="0" dirty="0">
                <a:solidFill>
                  <a:srgbClr val="000000"/>
                </a:solidFill>
                <a:effectLst/>
                <a:latin typeface="Aptos" panose="020B0004020202020204" pitchFamily="34" charset="0"/>
                <a:hlinkClick r:id="rId6" tooltip="https://acrobat.adobe.com/id/urn:aaid:sc:VA6C2:8b72c61f-627c-4d28-b396-4bb0f152ce25"/>
              </a:rPr>
              <a:t> Post-prep Hearing Prep training checklist</a:t>
            </a:r>
            <a:r>
              <a:rPr lang="en-US" sz="2400" b="0" i="0" strike="noStrike" dirty="0">
                <a:solidFill>
                  <a:srgbClr val="000000"/>
                </a:solidFill>
                <a:effectLst/>
                <a:latin typeface="Aptos" panose="020B0004020202020204" pitchFamily="34" charset="0"/>
                <a:hlinkClick r:id="rId6" tooltip="https://acrobat.adobe.com/id/urn:aaid:sc:VA6C2:8b72c61f-627c-4d28-b396-4bb0f152ce25"/>
              </a:rPr>
              <a:t> </a:t>
            </a:r>
            <a:r>
              <a:rPr lang="en-US" sz="2400" b="0" i="0" dirty="0">
                <a:solidFill>
                  <a:srgbClr val="000000"/>
                </a:solidFill>
                <a:effectLst/>
                <a:latin typeface="Aptos" panose="020B0004020202020204" pitchFamily="34" charset="0"/>
              </a:rPr>
              <a:t>+ accompanying videos. </a:t>
            </a:r>
          </a:p>
          <a:p>
            <a:pPr marL="285750" indent="-285750" algn="l" fontAlgn="base">
              <a:buFont typeface="Arial" panose="020B0604020202020204" pitchFamily="34" charset="0"/>
              <a:buChar char="•"/>
            </a:pPr>
            <a:r>
              <a:rPr lang="en-US" sz="2400" b="0" i="0" dirty="0">
                <a:solidFill>
                  <a:srgbClr val="000000"/>
                </a:solidFill>
                <a:effectLst/>
                <a:latin typeface="Aptos" panose="020B0004020202020204" pitchFamily="34" charset="0"/>
              </a:rPr>
              <a:t> </a:t>
            </a:r>
            <a:r>
              <a:rPr lang="en-US" sz="2400" b="0" i="0" dirty="0">
                <a:solidFill>
                  <a:srgbClr val="000000"/>
                </a:solidFill>
                <a:effectLst/>
                <a:latin typeface="Aptos" panose="020B0004020202020204" pitchFamily="34" charset="0"/>
                <a:hlinkClick r:id="rId7" tooltip="https://acrobat.adobe.com/id/urn:aaid:sc:VA6C2:8eb47ee3-448b-4686-abd0-26d020922dec"/>
              </a:rPr>
              <a:t>Follow-up &amp; Submit training checklist</a:t>
            </a:r>
            <a:r>
              <a:rPr lang="en-US" sz="2400" b="0" i="0" dirty="0">
                <a:solidFill>
                  <a:srgbClr val="000000"/>
                </a:solidFill>
                <a:effectLst/>
                <a:latin typeface="Aptos" panose="020B0004020202020204" pitchFamily="34" charset="0"/>
              </a:rPr>
              <a:t> </a:t>
            </a:r>
            <a:br>
              <a:rPr lang="en-US" sz="2400" b="0" i="0" dirty="0">
                <a:solidFill>
                  <a:srgbClr val="000000"/>
                </a:solidFill>
                <a:effectLst/>
                <a:latin typeface="Aptos" panose="020B0004020202020204" pitchFamily="34" charset="0"/>
              </a:rPr>
            </a:br>
            <a:r>
              <a:rPr lang="en-US" sz="2400" b="0" i="0" dirty="0">
                <a:solidFill>
                  <a:srgbClr val="000000"/>
                </a:solidFill>
                <a:effectLst/>
                <a:latin typeface="Aptos" panose="020B0004020202020204" pitchFamily="34" charset="0"/>
              </a:rPr>
              <a:t>+ accompanying videos. </a:t>
            </a:r>
          </a:p>
          <a:p>
            <a:pPr marL="285750" indent="-285750" algn="l" fontAlgn="base">
              <a:buFont typeface="Arial" panose="020B0604020202020204" pitchFamily="34" charset="0"/>
              <a:buChar char="•"/>
            </a:pPr>
            <a:r>
              <a:rPr lang="en-US" sz="2400" b="0" i="0" dirty="0">
                <a:solidFill>
                  <a:srgbClr val="000000"/>
                </a:solidFill>
                <a:effectLst/>
                <a:latin typeface="Aptos" panose="020B0004020202020204" pitchFamily="34" charset="0"/>
                <a:hlinkClick r:id="rId8" tooltip="https://acrobat.adobe.com/id/urn:aaid:sc:VA6C2:fd113abf-5227-403b-80ab-461b16b30b95"/>
              </a:rPr>
              <a:t>Pre-hearing training checklist</a:t>
            </a:r>
            <a:r>
              <a:rPr lang="en-US" sz="2400" b="0" i="0" dirty="0">
                <a:solidFill>
                  <a:srgbClr val="000000"/>
                </a:solidFill>
                <a:effectLst/>
                <a:latin typeface="Aptos" panose="020B0004020202020204" pitchFamily="34" charset="0"/>
              </a:rPr>
              <a:t> + accompanying videos.</a:t>
            </a:r>
          </a:p>
          <a:p>
            <a:pPr marL="285750" indent="-285750" algn="l" fontAlgn="base">
              <a:buFont typeface="Arial" panose="020B0604020202020204" pitchFamily="34" charset="0"/>
              <a:buChar char="•"/>
            </a:pPr>
            <a:r>
              <a:rPr lang="en-US" sz="2400" b="0" i="0" dirty="0">
                <a:solidFill>
                  <a:srgbClr val="000000"/>
                </a:solidFill>
                <a:effectLst/>
                <a:latin typeface="Aptos" panose="020B0004020202020204" pitchFamily="34" charset="0"/>
                <a:hlinkClick r:id="rId9" tooltip="https://acrobat.adobe.com/id/urn:aaid:sc:VA6C2:1541e3db-dab3-4312-b25c-0f9900258a9d"/>
              </a:rPr>
              <a:t>Post-hearing Training checklist</a:t>
            </a:r>
            <a:r>
              <a:rPr lang="en-US" sz="2400" b="0" i="0" dirty="0">
                <a:solidFill>
                  <a:srgbClr val="000000"/>
                </a:solidFill>
                <a:effectLst/>
                <a:latin typeface="Aptos" panose="020B0004020202020204" pitchFamily="34" charset="0"/>
              </a:rPr>
              <a:t> + accompanying video</a:t>
            </a:r>
          </a:p>
        </p:txBody>
      </p:sp>
    </p:spTree>
    <p:extLst>
      <p:ext uri="{BB962C8B-B14F-4D97-AF65-F5344CB8AC3E}">
        <p14:creationId xmlns:p14="http://schemas.microsoft.com/office/powerpoint/2010/main" val="32182051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7B615B-B57C-4C2C-882C-948DB69DEE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505F32-D939-D1F0-0349-416685D75B85}"/>
              </a:ext>
            </a:extLst>
          </p:cNvPr>
          <p:cNvSpPr>
            <a:spLocks noGrp="1"/>
          </p:cNvSpPr>
          <p:nvPr>
            <p:ph type="title"/>
          </p:nvPr>
        </p:nvSpPr>
        <p:spPr>
          <a:xfrm>
            <a:off x="0" y="765810"/>
            <a:ext cx="6808470" cy="674370"/>
          </a:xfrm>
        </p:spPr>
        <p:txBody>
          <a:bodyPr anchor="ctr">
            <a:normAutofit/>
          </a:bodyPr>
          <a:lstStyle/>
          <a:p>
            <a:r>
              <a:rPr lang="en-US" sz="4100"/>
              <a:t>Outsourcing to Contractors</a:t>
            </a:r>
          </a:p>
        </p:txBody>
      </p:sp>
      <p:sp>
        <p:nvSpPr>
          <p:cNvPr id="3" name="Content Placeholder 2">
            <a:extLst>
              <a:ext uri="{FF2B5EF4-FFF2-40B4-BE49-F238E27FC236}">
                <a16:creationId xmlns:a16="http://schemas.microsoft.com/office/drawing/2014/main" id="{028F8C00-549C-CA03-C256-34516F5CDA45}"/>
              </a:ext>
            </a:extLst>
          </p:cNvPr>
          <p:cNvSpPr>
            <a:spLocks noGrp="1"/>
          </p:cNvSpPr>
          <p:nvPr>
            <p:ph idx="1"/>
          </p:nvPr>
        </p:nvSpPr>
        <p:spPr>
          <a:xfrm>
            <a:off x="6000750" y="1680753"/>
            <a:ext cx="5162550" cy="3740785"/>
          </a:xfrm>
        </p:spPr>
        <p:txBody>
          <a:bodyPr>
            <a:normAutofit/>
          </a:bodyPr>
          <a:lstStyle/>
          <a:p>
            <a:r>
              <a:rPr lang="en-US" sz="2400" dirty="0"/>
              <a:t>Permissible with adequate supervision</a:t>
            </a:r>
          </a:p>
          <a:p>
            <a:r>
              <a:rPr lang="en-US" sz="2400" dirty="0"/>
              <a:t>Use confidentiality agreements and secure tools; best practices</a:t>
            </a:r>
          </a:p>
          <a:p>
            <a:r>
              <a:rPr lang="en-US" sz="2400" dirty="0"/>
              <a:t>Ensure contractor competence and alignment with legal ethics </a:t>
            </a:r>
          </a:p>
          <a:p>
            <a:r>
              <a:rPr lang="en-US" sz="2400" dirty="0"/>
              <a:t>“Ghost writers” – which state are they licensed in; PHV in MT</a:t>
            </a:r>
          </a:p>
          <a:p>
            <a:r>
              <a:rPr lang="en-US" sz="2400" dirty="0"/>
              <a:t>“Hearing coverage”</a:t>
            </a:r>
          </a:p>
        </p:txBody>
      </p:sp>
      <p:pic>
        <p:nvPicPr>
          <p:cNvPr id="5" name="Picture 4">
            <a:extLst>
              <a:ext uri="{FF2B5EF4-FFF2-40B4-BE49-F238E27FC236}">
                <a16:creationId xmlns:a16="http://schemas.microsoft.com/office/drawing/2014/main" id="{D1041F79-DBC1-711D-C120-D1C4FE2D2286}"/>
              </a:ext>
            </a:extLst>
          </p:cNvPr>
          <p:cNvPicPr>
            <a:picLocks noChangeAspect="1"/>
          </p:cNvPicPr>
          <p:nvPr/>
        </p:nvPicPr>
        <p:blipFill>
          <a:blip r:embed="rId2">
            <a:extLst>
              <a:ext uri="{28A0092B-C50C-407E-A947-70E740481C1C}">
                <a14:useLocalDpi xmlns:a14="http://schemas.microsoft.com/office/drawing/2010/main" val="0"/>
              </a:ext>
            </a:extLst>
          </a:blip>
          <a:srcRect l="10432" r="10558" b="-2"/>
          <a:stretch>
            <a:fillRect/>
          </a:stretch>
        </p:blipFill>
        <p:spPr>
          <a:xfrm>
            <a:off x="838200" y="1779905"/>
            <a:ext cx="5162550" cy="3740785"/>
          </a:xfrm>
          <a:prstGeom prst="rect">
            <a:avLst/>
          </a:prstGeom>
          <a:noFill/>
        </p:spPr>
      </p:pic>
    </p:spTree>
    <p:extLst>
      <p:ext uri="{BB962C8B-B14F-4D97-AF65-F5344CB8AC3E}">
        <p14:creationId xmlns:p14="http://schemas.microsoft.com/office/powerpoint/2010/main" val="25365519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35570B-D8C4-C04E-0C93-F92185AA97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9FD726-DCB6-8333-B40E-5A1E4058614D}"/>
              </a:ext>
            </a:extLst>
          </p:cNvPr>
          <p:cNvSpPr>
            <a:spLocks noGrp="1"/>
          </p:cNvSpPr>
          <p:nvPr>
            <p:ph type="title"/>
          </p:nvPr>
        </p:nvSpPr>
        <p:spPr>
          <a:xfrm>
            <a:off x="0" y="765810"/>
            <a:ext cx="6808470" cy="674370"/>
          </a:xfrm>
        </p:spPr>
        <p:txBody>
          <a:bodyPr anchor="ctr">
            <a:normAutofit/>
          </a:bodyPr>
          <a:lstStyle/>
          <a:p>
            <a:r>
              <a:rPr lang="en-US" sz="4100"/>
              <a:t>Offshore Delegation</a:t>
            </a:r>
          </a:p>
        </p:txBody>
      </p:sp>
      <p:sp>
        <p:nvSpPr>
          <p:cNvPr id="3" name="Content Placeholder 2">
            <a:extLst>
              <a:ext uri="{FF2B5EF4-FFF2-40B4-BE49-F238E27FC236}">
                <a16:creationId xmlns:a16="http://schemas.microsoft.com/office/drawing/2014/main" id="{3D4D8EE7-F38D-67BD-5549-C94E4F48E588}"/>
              </a:ext>
            </a:extLst>
          </p:cNvPr>
          <p:cNvSpPr>
            <a:spLocks noGrp="1"/>
          </p:cNvSpPr>
          <p:nvPr>
            <p:ph idx="1"/>
          </p:nvPr>
        </p:nvSpPr>
        <p:spPr>
          <a:xfrm>
            <a:off x="198785" y="1712869"/>
            <a:ext cx="7287917" cy="3697653"/>
          </a:xfrm>
        </p:spPr>
        <p:txBody>
          <a:bodyPr vert="horz" lIns="91440" tIns="45720" rIns="91440" bIns="45720" rtlCol="0" anchor="t">
            <a:noAutofit/>
          </a:bodyPr>
          <a:lstStyle/>
          <a:p>
            <a:r>
              <a:rPr lang="en-US" sz="2400" dirty="0"/>
              <a:t>Client confidentiality must be preserved</a:t>
            </a:r>
          </a:p>
          <a:p>
            <a:r>
              <a:rPr lang="en-US" sz="2400" dirty="0"/>
              <a:t>SSA-3288 (Consent for Release of Information)</a:t>
            </a:r>
          </a:p>
          <a:p>
            <a:r>
              <a:rPr lang="en-US" sz="2400">
                <a:latin typeface="Aptos"/>
              </a:rPr>
              <a:t>GN 00904.204 Managing Inquiries from Individuals Abroad</a:t>
            </a:r>
            <a:endParaRPr lang="en-US" sz="2400" dirty="0">
              <a:latin typeface="Aptos"/>
            </a:endParaRPr>
          </a:p>
          <a:p>
            <a:r>
              <a:rPr lang="en-US" sz="2400" dirty="0"/>
              <a:t>Evaluate vendor security and access control</a:t>
            </a:r>
          </a:p>
          <a:p>
            <a:r>
              <a:rPr lang="en-US" sz="2400" dirty="0"/>
              <a:t>What is the difference between off-shore vs work from home vs your employee is on vacation? Defensibility.</a:t>
            </a:r>
          </a:p>
          <a:p>
            <a:pPr lvl="1"/>
            <a:r>
              <a:rPr lang="en-US" dirty="0"/>
              <a:t>Clean room vs WFH in a foreign </a:t>
            </a:r>
            <a:r>
              <a:rPr lang="en-US"/>
              <a:t>country</a:t>
            </a:r>
          </a:p>
          <a:p>
            <a:pPr lvl="2">
              <a:buFont typeface="Wingdings" panose="020B0604020202020204" pitchFamily="34" charset="0"/>
              <a:buChar char="§"/>
            </a:pPr>
            <a:endParaRPr lang="en-US" dirty="0">
              <a:latin typeface="Aptos" panose="02110004020202020204"/>
            </a:endParaRPr>
          </a:p>
        </p:txBody>
      </p:sp>
      <p:pic>
        <p:nvPicPr>
          <p:cNvPr id="5" name="Picture 4">
            <a:extLst>
              <a:ext uri="{FF2B5EF4-FFF2-40B4-BE49-F238E27FC236}">
                <a16:creationId xmlns:a16="http://schemas.microsoft.com/office/drawing/2014/main" id="{3D0D78EB-C943-D024-B2AE-520871D8D15D}"/>
              </a:ext>
            </a:extLst>
          </p:cNvPr>
          <p:cNvPicPr>
            <a:picLocks noChangeAspect="1"/>
          </p:cNvPicPr>
          <p:nvPr/>
        </p:nvPicPr>
        <p:blipFill>
          <a:blip r:embed="rId2">
            <a:extLst>
              <a:ext uri="{28A0092B-C50C-407E-A947-70E740481C1C}">
                <a14:useLocalDpi xmlns:a14="http://schemas.microsoft.com/office/drawing/2010/main" val="0"/>
              </a:ext>
            </a:extLst>
          </a:blip>
          <a:srcRect l="10002" r="10987" b="-2"/>
          <a:stretch>
            <a:fillRect/>
          </a:stretch>
        </p:blipFill>
        <p:spPr>
          <a:xfrm>
            <a:off x="6997189" y="1073653"/>
            <a:ext cx="4867437" cy="4336869"/>
          </a:xfrm>
          <a:prstGeom prst="rect">
            <a:avLst/>
          </a:prstGeom>
          <a:noFill/>
        </p:spPr>
      </p:pic>
    </p:spTree>
    <p:extLst>
      <p:ext uri="{BB962C8B-B14F-4D97-AF65-F5344CB8AC3E}">
        <p14:creationId xmlns:p14="http://schemas.microsoft.com/office/powerpoint/2010/main" val="37945474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D46E9-2B41-6950-2747-8A4FB0F69C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DA6123-0855-B288-5501-898C63ED6295}"/>
              </a:ext>
            </a:extLst>
          </p:cNvPr>
          <p:cNvSpPr>
            <a:spLocks noGrp="1"/>
          </p:cNvSpPr>
          <p:nvPr>
            <p:ph type="title"/>
          </p:nvPr>
        </p:nvSpPr>
        <p:spPr>
          <a:xfrm>
            <a:off x="0" y="765810"/>
            <a:ext cx="6808470" cy="674370"/>
          </a:xfrm>
        </p:spPr>
        <p:txBody>
          <a:bodyPr anchor="ctr">
            <a:normAutofit/>
          </a:bodyPr>
          <a:lstStyle/>
          <a:p>
            <a:r>
              <a:rPr lang="en-US" sz="3100"/>
              <a:t>Offshore Practical Risks &amp; Precautions</a:t>
            </a:r>
          </a:p>
        </p:txBody>
      </p:sp>
      <p:sp>
        <p:nvSpPr>
          <p:cNvPr id="3" name="Content Placeholder 2">
            <a:extLst>
              <a:ext uri="{FF2B5EF4-FFF2-40B4-BE49-F238E27FC236}">
                <a16:creationId xmlns:a16="http://schemas.microsoft.com/office/drawing/2014/main" id="{5D9868B0-4626-9E4F-8578-DEAB3DCF0E93}"/>
              </a:ext>
            </a:extLst>
          </p:cNvPr>
          <p:cNvSpPr>
            <a:spLocks noGrp="1"/>
          </p:cNvSpPr>
          <p:nvPr>
            <p:ph idx="1"/>
          </p:nvPr>
        </p:nvSpPr>
        <p:spPr>
          <a:xfrm>
            <a:off x="4126229" y="1779905"/>
            <a:ext cx="7227570" cy="3740785"/>
          </a:xfrm>
        </p:spPr>
        <p:txBody>
          <a:bodyPr>
            <a:normAutofit/>
          </a:bodyPr>
          <a:lstStyle/>
          <a:p>
            <a:r>
              <a:rPr lang="en-US" sz="2400" dirty="0"/>
              <a:t>Supervise all delegated work closely. </a:t>
            </a:r>
          </a:p>
          <a:p>
            <a:pPr lvl="1"/>
            <a:r>
              <a:rPr lang="en-US" sz="2000" dirty="0"/>
              <a:t>T</a:t>
            </a:r>
            <a:r>
              <a:rPr lang="en-US" dirty="0"/>
              <a:t>rack KPIs.</a:t>
            </a:r>
          </a:p>
          <a:p>
            <a:r>
              <a:rPr lang="en-US" sz="2400" dirty="0"/>
              <a:t>Vet vendors for confidentiality and security.</a:t>
            </a:r>
          </a:p>
          <a:p>
            <a:r>
              <a:rPr lang="en-US" sz="2400" dirty="0"/>
              <a:t>Build relationships with your offshore team just like you do with your own employees.</a:t>
            </a:r>
          </a:p>
          <a:p>
            <a:pPr lvl="1"/>
            <a:r>
              <a:rPr lang="en-US" dirty="0"/>
              <a:t>See for yourself. Go for a visit.</a:t>
            </a:r>
          </a:p>
          <a:p>
            <a:pPr lvl="1"/>
            <a:r>
              <a:rPr lang="en-US" dirty="0"/>
              <a:t>Regularly send someone on behalf of your firm to train, observe, and provide you with insights. </a:t>
            </a:r>
          </a:p>
        </p:txBody>
      </p:sp>
      <p:pic>
        <p:nvPicPr>
          <p:cNvPr id="5" name="Picture 4">
            <a:extLst>
              <a:ext uri="{FF2B5EF4-FFF2-40B4-BE49-F238E27FC236}">
                <a16:creationId xmlns:a16="http://schemas.microsoft.com/office/drawing/2014/main" id="{2ED31F36-4DEF-1F75-C1DC-BBD8F92CC17F}"/>
              </a:ext>
            </a:extLst>
          </p:cNvPr>
          <p:cNvPicPr>
            <a:picLocks noChangeAspect="1"/>
          </p:cNvPicPr>
          <p:nvPr/>
        </p:nvPicPr>
        <p:blipFill>
          <a:blip r:embed="rId2">
            <a:extLst>
              <a:ext uri="{28A0092B-C50C-407E-A947-70E740481C1C}">
                <a14:useLocalDpi xmlns:a14="http://schemas.microsoft.com/office/drawing/2010/main" val="0"/>
              </a:ext>
            </a:extLst>
          </a:blip>
          <a:srcRect l="21010" r="22587" b="-2"/>
          <a:stretch>
            <a:fillRect/>
          </a:stretch>
        </p:blipFill>
        <p:spPr>
          <a:xfrm>
            <a:off x="350985" y="1779905"/>
            <a:ext cx="3685308" cy="3740785"/>
          </a:xfrm>
          <a:prstGeom prst="rect">
            <a:avLst/>
          </a:prstGeom>
          <a:noFill/>
        </p:spPr>
      </p:pic>
    </p:spTree>
    <p:extLst>
      <p:ext uri="{BB962C8B-B14F-4D97-AF65-F5344CB8AC3E}">
        <p14:creationId xmlns:p14="http://schemas.microsoft.com/office/powerpoint/2010/main" val="9938890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BAE128-E348-C133-02C0-AFDD9FE9C6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A32084-A0B0-0703-769A-D54073FDFABF}"/>
              </a:ext>
            </a:extLst>
          </p:cNvPr>
          <p:cNvSpPr>
            <a:spLocks noGrp="1"/>
          </p:cNvSpPr>
          <p:nvPr>
            <p:ph type="title"/>
          </p:nvPr>
        </p:nvSpPr>
        <p:spPr>
          <a:xfrm>
            <a:off x="0" y="765810"/>
            <a:ext cx="6808470" cy="674370"/>
          </a:xfrm>
        </p:spPr>
        <p:txBody>
          <a:bodyPr anchor="ctr">
            <a:normAutofit/>
          </a:bodyPr>
          <a:lstStyle/>
          <a:p>
            <a:r>
              <a:rPr lang="en-US" sz="4100"/>
              <a:t>Using AI in Legal Practice</a:t>
            </a:r>
          </a:p>
        </p:txBody>
      </p:sp>
      <p:sp>
        <p:nvSpPr>
          <p:cNvPr id="3" name="Content Placeholder 2">
            <a:extLst>
              <a:ext uri="{FF2B5EF4-FFF2-40B4-BE49-F238E27FC236}">
                <a16:creationId xmlns:a16="http://schemas.microsoft.com/office/drawing/2014/main" id="{32F99F0A-82F8-DCF6-5B0F-B6A0BBE7FE47}"/>
              </a:ext>
            </a:extLst>
          </p:cNvPr>
          <p:cNvSpPr>
            <a:spLocks noGrp="1"/>
          </p:cNvSpPr>
          <p:nvPr>
            <p:ph idx="1"/>
          </p:nvPr>
        </p:nvSpPr>
        <p:spPr>
          <a:xfrm>
            <a:off x="838200" y="1779905"/>
            <a:ext cx="8260080" cy="3740785"/>
          </a:xfrm>
        </p:spPr>
        <p:txBody>
          <a:bodyPr vert="horz" lIns="91440" tIns="45720" rIns="91440" bIns="45720" rtlCol="0" anchor="t">
            <a:normAutofit/>
          </a:bodyPr>
          <a:lstStyle/>
          <a:p>
            <a:r>
              <a:rPr lang="en-US" dirty="0"/>
              <a:t>Permitted but must verify all AI-generated content; this is no different than if a human writes it for you!!!!!!!!!!!!!</a:t>
            </a:r>
          </a:p>
          <a:p>
            <a:r>
              <a:rPr lang="en-US" dirty="0"/>
              <a:t>Cannot replace human legal judgment</a:t>
            </a:r>
          </a:p>
          <a:p>
            <a:r>
              <a:rPr lang="en-US" dirty="0"/>
              <a:t>Review for hallucinations or inaccurate citations; AI is supposed to have an “answer”</a:t>
            </a:r>
          </a:p>
          <a:p>
            <a:r>
              <a:rPr lang="en-US" dirty="0"/>
              <a:t>AI briefs vs. AI medical summaries – why not use </a:t>
            </a:r>
            <a:r>
              <a:rPr lang="en-US"/>
              <a:t>them?</a:t>
            </a:r>
          </a:p>
        </p:txBody>
      </p:sp>
      <p:pic>
        <p:nvPicPr>
          <p:cNvPr id="5" name="Picture 4">
            <a:extLst>
              <a:ext uri="{FF2B5EF4-FFF2-40B4-BE49-F238E27FC236}">
                <a16:creationId xmlns:a16="http://schemas.microsoft.com/office/drawing/2014/main" id="{4257687E-48BE-A49C-4DB6-0E3C654E7FFB}"/>
              </a:ext>
            </a:extLst>
          </p:cNvPr>
          <p:cNvPicPr>
            <a:picLocks noChangeAspect="1"/>
          </p:cNvPicPr>
          <p:nvPr/>
        </p:nvPicPr>
        <p:blipFill>
          <a:blip r:embed="rId2">
            <a:extLst>
              <a:ext uri="{28A0092B-C50C-407E-A947-70E740481C1C}">
                <a14:useLocalDpi xmlns:a14="http://schemas.microsoft.com/office/drawing/2010/main" val="0"/>
              </a:ext>
            </a:extLst>
          </a:blip>
          <a:srcRect l="30649" r="31750" b="-2"/>
          <a:stretch>
            <a:fillRect/>
          </a:stretch>
        </p:blipFill>
        <p:spPr>
          <a:xfrm>
            <a:off x="9014692" y="1779905"/>
            <a:ext cx="2456872" cy="3740785"/>
          </a:xfrm>
          <a:prstGeom prst="rect">
            <a:avLst/>
          </a:prstGeom>
          <a:noFill/>
        </p:spPr>
      </p:pic>
    </p:spTree>
    <p:extLst>
      <p:ext uri="{BB962C8B-B14F-4D97-AF65-F5344CB8AC3E}">
        <p14:creationId xmlns:p14="http://schemas.microsoft.com/office/powerpoint/2010/main" val="34812325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212D6-3885-8B44-76CE-6057FCD7B4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50BE10-2CFF-F8F6-2B99-8B66857A250F}"/>
              </a:ext>
            </a:extLst>
          </p:cNvPr>
          <p:cNvSpPr>
            <a:spLocks noGrp="1"/>
          </p:cNvSpPr>
          <p:nvPr>
            <p:ph type="title"/>
          </p:nvPr>
        </p:nvSpPr>
        <p:spPr>
          <a:xfrm>
            <a:off x="0" y="765810"/>
            <a:ext cx="6808470" cy="674370"/>
          </a:xfrm>
        </p:spPr>
        <p:txBody>
          <a:bodyPr anchor="ctr">
            <a:normAutofit/>
          </a:bodyPr>
          <a:lstStyle/>
          <a:p>
            <a:r>
              <a:rPr lang="en-US" sz="3400"/>
              <a:t>Informed Consent &amp; Communication</a:t>
            </a:r>
          </a:p>
        </p:txBody>
      </p:sp>
      <p:sp>
        <p:nvSpPr>
          <p:cNvPr id="3" name="Content Placeholder 2">
            <a:extLst>
              <a:ext uri="{FF2B5EF4-FFF2-40B4-BE49-F238E27FC236}">
                <a16:creationId xmlns:a16="http://schemas.microsoft.com/office/drawing/2014/main" id="{9B7840BD-71CB-C6D4-1BF9-8D95E1AC20A4}"/>
              </a:ext>
            </a:extLst>
          </p:cNvPr>
          <p:cNvSpPr>
            <a:spLocks noGrp="1"/>
          </p:cNvSpPr>
          <p:nvPr>
            <p:ph idx="1"/>
          </p:nvPr>
        </p:nvSpPr>
        <p:spPr>
          <a:xfrm>
            <a:off x="4126229" y="1779905"/>
            <a:ext cx="7227570" cy="3740785"/>
          </a:xfrm>
        </p:spPr>
        <p:txBody>
          <a:bodyPr>
            <a:normAutofit/>
          </a:bodyPr>
          <a:lstStyle/>
          <a:p>
            <a:r>
              <a:rPr lang="en-US" dirty="0"/>
              <a:t>Clients may refuse certain outsourcing or the use of AI– if you can’t properly explain something in order to get informed consent then you shouldn’t be using it!!!!!!!!!!!!!</a:t>
            </a:r>
          </a:p>
          <a:p>
            <a:r>
              <a:rPr lang="en-US" dirty="0"/>
              <a:t>Disclose your use of 3</a:t>
            </a:r>
            <a:r>
              <a:rPr lang="en-US" baseline="30000" dirty="0"/>
              <a:t>rd</a:t>
            </a:r>
            <a:r>
              <a:rPr lang="en-US" dirty="0"/>
              <a:t> party contractors (specify if you use off-shore support) and/or AI in either your fee agreement or your engagement letter.</a:t>
            </a:r>
          </a:p>
          <a:p>
            <a:endParaRPr lang="en-US" dirty="0"/>
          </a:p>
        </p:txBody>
      </p:sp>
      <p:pic>
        <p:nvPicPr>
          <p:cNvPr id="5" name="Picture 4">
            <a:extLst>
              <a:ext uri="{FF2B5EF4-FFF2-40B4-BE49-F238E27FC236}">
                <a16:creationId xmlns:a16="http://schemas.microsoft.com/office/drawing/2014/main" id="{A01A582A-96A2-A2D4-9B94-FFFDCDD03E6B}"/>
              </a:ext>
            </a:extLst>
          </p:cNvPr>
          <p:cNvPicPr>
            <a:picLocks noChangeAspect="1"/>
          </p:cNvPicPr>
          <p:nvPr/>
        </p:nvPicPr>
        <p:blipFill>
          <a:blip r:embed="rId2">
            <a:extLst>
              <a:ext uri="{28A0092B-C50C-407E-A947-70E740481C1C}">
                <a14:useLocalDpi xmlns:a14="http://schemas.microsoft.com/office/drawing/2010/main" val="0"/>
              </a:ext>
            </a:extLst>
          </a:blip>
          <a:srcRect l="24202" r="24909" b="-2"/>
          <a:stretch>
            <a:fillRect/>
          </a:stretch>
        </p:blipFill>
        <p:spPr>
          <a:xfrm>
            <a:off x="618836" y="1779905"/>
            <a:ext cx="3325091" cy="3740785"/>
          </a:xfrm>
          <a:prstGeom prst="rect">
            <a:avLst/>
          </a:prstGeom>
          <a:noFill/>
        </p:spPr>
      </p:pic>
    </p:spTree>
    <p:extLst>
      <p:ext uri="{BB962C8B-B14F-4D97-AF65-F5344CB8AC3E}">
        <p14:creationId xmlns:p14="http://schemas.microsoft.com/office/powerpoint/2010/main" val="28710196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10933B0-9140-14F8-32F1-3B036EFBC145}"/>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85CA8F3-EC3B-D03C-D77C-33A6CCF840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F0689D0-1E95-21F7-F8AE-27CA981B3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82344"/>
            <a:ext cx="12191998" cy="159074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89DB2AF-4C38-FEB0-1F2C-7A67E23C5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8115300" cy="1590742"/>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00FE77A-6B7E-26AE-F116-990485E3AA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12191998" cy="1590742"/>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68D861-3457-2DD1-EF38-4ED3076436A5}"/>
              </a:ext>
            </a:extLst>
          </p:cNvPr>
          <p:cNvSpPr>
            <a:spLocks noGrp="1"/>
          </p:cNvSpPr>
          <p:nvPr>
            <p:ph type="title"/>
          </p:nvPr>
        </p:nvSpPr>
        <p:spPr>
          <a:xfrm>
            <a:off x="699714" y="5490971"/>
            <a:ext cx="6962072" cy="1159200"/>
          </a:xfrm>
        </p:spPr>
        <p:txBody>
          <a:bodyPr vert="horz" lIns="91440" tIns="45720" rIns="91440" bIns="45720" rtlCol="0" anchor="ctr">
            <a:normAutofit/>
          </a:bodyPr>
          <a:lstStyle/>
          <a:p>
            <a:r>
              <a:rPr lang="en-US" sz="3700" kern="1200">
                <a:solidFill>
                  <a:srgbClr val="FFFFFF"/>
                </a:solidFill>
                <a:latin typeface="+mj-lt"/>
                <a:ea typeface="+mj-ea"/>
                <a:cs typeface="+mj-cs"/>
              </a:rPr>
              <a:t>Example </a:t>
            </a:r>
            <a:r>
              <a:rPr lang="en-US" sz="3700">
                <a:solidFill>
                  <a:srgbClr val="FFFFFF"/>
                </a:solidFill>
              </a:rPr>
              <a:t>AI Disclosure/Consent</a:t>
            </a:r>
            <a:endParaRPr lang="en-US" sz="3700" kern="1200">
              <a:solidFill>
                <a:srgbClr val="FFFFFF"/>
              </a:solidFill>
              <a:latin typeface="+mj-lt"/>
              <a:ea typeface="+mj-ea"/>
              <a:cs typeface="+mj-cs"/>
            </a:endParaRPr>
          </a:p>
        </p:txBody>
      </p:sp>
      <p:sp>
        <p:nvSpPr>
          <p:cNvPr id="4" name="TextBox 3">
            <a:extLst>
              <a:ext uri="{FF2B5EF4-FFF2-40B4-BE49-F238E27FC236}">
                <a16:creationId xmlns:a16="http://schemas.microsoft.com/office/drawing/2014/main" id="{6523E5C9-0278-7B5D-D277-78F7B341504B}"/>
              </a:ext>
            </a:extLst>
          </p:cNvPr>
          <p:cNvSpPr txBox="1"/>
          <p:nvPr/>
        </p:nvSpPr>
        <p:spPr>
          <a:xfrm>
            <a:off x="402566" y="381000"/>
            <a:ext cx="10552981"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100" dirty="0">
                <a:solidFill>
                  <a:srgbClr val="000000"/>
                </a:solidFill>
                <a:latin typeface="Aptos"/>
                <a:ea typeface="+mn-lt"/>
                <a:cs typeface="Arial"/>
              </a:rPr>
              <a:t>The</a:t>
            </a:r>
            <a:r>
              <a:rPr lang="en-US" sz="2100" dirty="0">
                <a:solidFill>
                  <a:srgbClr val="000000"/>
                </a:solidFill>
                <a:ea typeface="+mn-lt"/>
                <a:cs typeface="+mn-lt"/>
              </a:rPr>
              <a:t> Firm may use artificial intelligence (AI tools) to assist with tasks such as </a:t>
            </a:r>
            <a:r>
              <a:rPr lang="en-US" sz="2100" b="0" i="0" u="none" strike="noStrike" baseline="0" dirty="0">
                <a:solidFill>
                  <a:srgbClr val="000000"/>
                </a:solidFill>
                <a:ea typeface="+mn-lt"/>
                <a:cs typeface="+mn-lt"/>
              </a:rPr>
              <a:t>legal </a:t>
            </a:r>
            <a:r>
              <a:rPr lang="en-US" sz="2100" dirty="0">
                <a:solidFill>
                  <a:srgbClr val="000000"/>
                </a:solidFill>
                <a:ea typeface="+mn-lt"/>
                <a:cs typeface="+mn-lt"/>
              </a:rPr>
              <a:t>research, document review, drafting and to support administrative task. These tools are used under attorney supervision to improve efficiency and quality. </a:t>
            </a:r>
            <a:endParaRPr lang="en-US" sz="2100" b="1" dirty="0">
              <a:solidFill>
                <a:srgbClr val="000000"/>
              </a:solidFill>
              <a:ea typeface="+mn-lt"/>
              <a:cs typeface="Arial"/>
            </a:endParaRPr>
          </a:p>
          <a:p>
            <a:endParaRPr lang="en-US" sz="2100" dirty="0">
              <a:solidFill>
                <a:srgbClr val="000000"/>
              </a:solidFill>
              <a:ea typeface="+mn-lt"/>
              <a:cs typeface="+mn-lt"/>
            </a:endParaRPr>
          </a:p>
          <a:p>
            <a:r>
              <a:rPr lang="en-US" sz="2100" dirty="0">
                <a:solidFill>
                  <a:srgbClr val="000000"/>
                </a:solidFill>
                <a:ea typeface="+mn-lt"/>
                <a:cs typeface="+mn-lt"/>
              </a:rPr>
              <a:t>The Firm will not disclose identifiable client information </a:t>
            </a:r>
            <a:r>
              <a:rPr lang="en-US" sz="2100" b="0" i="0" u="none" strike="noStrike" baseline="0" dirty="0">
                <a:solidFill>
                  <a:srgbClr val="000000"/>
                </a:solidFill>
                <a:ea typeface="+mn-lt"/>
                <a:cs typeface="+mn-lt"/>
              </a:rPr>
              <a:t>or </a:t>
            </a:r>
            <a:r>
              <a:rPr lang="en-US" sz="2100" dirty="0">
                <a:solidFill>
                  <a:srgbClr val="000000"/>
                </a:solidFill>
                <a:ea typeface="+mn-lt"/>
                <a:cs typeface="+mn-lt"/>
              </a:rPr>
              <a:t>input it into any </a:t>
            </a:r>
            <a:r>
              <a:rPr lang="en-US" sz="2100" b="0" i="0" u="none" strike="noStrike" baseline="0" dirty="0">
                <a:solidFill>
                  <a:srgbClr val="000000"/>
                </a:solidFill>
                <a:ea typeface="+mn-lt"/>
                <a:cs typeface="+mn-lt"/>
              </a:rPr>
              <a:t>AI </a:t>
            </a:r>
            <a:r>
              <a:rPr lang="en-US" sz="2100" dirty="0">
                <a:solidFill>
                  <a:srgbClr val="000000"/>
                </a:solidFill>
                <a:ea typeface="+mn-lt"/>
                <a:cs typeface="+mn-lt"/>
              </a:rPr>
              <a:t>system that stores or uses data for future training, unless the system is deployed in a private or secure environment</a:t>
            </a:r>
            <a:r>
              <a:rPr lang="en-US" sz="2100" b="0" i="0" u="none" strike="noStrike" baseline="0" dirty="0">
                <a:solidFill>
                  <a:srgbClr val="000000"/>
                </a:solidFill>
                <a:ea typeface="+mn-lt"/>
                <a:cs typeface="+mn-lt"/>
              </a:rPr>
              <a:t>. </a:t>
            </a:r>
            <a:endParaRPr lang="en-US" sz="2100" dirty="0">
              <a:solidFill>
                <a:srgbClr val="000000"/>
              </a:solidFill>
              <a:ea typeface="+mn-lt"/>
              <a:cs typeface="+mn-lt"/>
            </a:endParaRPr>
          </a:p>
          <a:p>
            <a:endParaRPr lang="en-US" sz="2100" dirty="0">
              <a:solidFill>
                <a:srgbClr val="000000"/>
              </a:solidFill>
              <a:ea typeface="+mn-lt"/>
              <a:cs typeface="+mn-lt"/>
            </a:endParaRPr>
          </a:p>
          <a:p>
            <a:r>
              <a:rPr lang="en-US" sz="2100" dirty="0">
                <a:solidFill>
                  <a:srgbClr val="000000"/>
                </a:solidFill>
                <a:ea typeface="+mn-lt"/>
                <a:cs typeface="+mn-lt"/>
              </a:rPr>
              <a:t>All </a:t>
            </a:r>
            <a:r>
              <a:rPr lang="en-US" sz="2100" b="0" i="0" u="none" strike="noStrike" baseline="0" dirty="0">
                <a:solidFill>
                  <a:srgbClr val="000000"/>
                </a:solidFill>
                <a:ea typeface="+mn-lt"/>
                <a:cs typeface="+mn-lt"/>
              </a:rPr>
              <a:t>AI </a:t>
            </a:r>
            <a:r>
              <a:rPr lang="en-US" sz="2100" dirty="0">
                <a:solidFill>
                  <a:srgbClr val="000000"/>
                </a:solidFill>
                <a:ea typeface="+mn-lt"/>
                <a:cs typeface="+mn-lt"/>
              </a:rPr>
              <a:t>use will comply with applicable ethical rules, confidentiality obligations, and data protection requirements.</a:t>
            </a:r>
            <a:endParaRPr lang="en-US" sz="2100" dirty="0"/>
          </a:p>
          <a:p>
            <a:endParaRPr lang="en-US" sz="2100" dirty="0"/>
          </a:p>
          <a:p>
            <a:r>
              <a:rPr lang="en-US" sz="2100" dirty="0"/>
              <a:t>I have reviewed the above policy regarding the firm's use of AI. I expressly consent to the firm's use of AI for the purposes of assisting me with my claim(s) for Social Security disability benefits.  </a:t>
            </a:r>
          </a:p>
          <a:p>
            <a:endParaRPr lang="en-US"/>
          </a:p>
        </p:txBody>
      </p:sp>
    </p:spTree>
    <p:extLst>
      <p:ext uri="{BB962C8B-B14F-4D97-AF65-F5344CB8AC3E}">
        <p14:creationId xmlns:p14="http://schemas.microsoft.com/office/powerpoint/2010/main" val="34991517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E913282-4535-7A4A-9022-203017E74B67}"/>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0A604E4-7307-451C-93BE-F1F7E1BF3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7F3A0AA-35E5-4085-942B-737839030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82344"/>
            <a:ext cx="12191998" cy="159074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02F5C38-C747-4173-ABBF-656E39E82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8115300" cy="1590742"/>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12191998" cy="1590742"/>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64412C-82AC-5CEE-CF12-D3828C24C845}"/>
              </a:ext>
            </a:extLst>
          </p:cNvPr>
          <p:cNvSpPr>
            <a:spLocks noGrp="1"/>
          </p:cNvSpPr>
          <p:nvPr>
            <p:ph type="title"/>
          </p:nvPr>
        </p:nvSpPr>
        <p:spPr>
          <a:xfrm>
            <a:off x="699714" y="5490971"/>
            <a:ext cx="6962072" cy="1159200"/>
          </a:xfrm>
        </p:spPr>
        <p:txBody>
          <a:bodyPr vert="horz" lIns="91440" tIns="45720" rIns="91440" bIns="45720" rtlCol="0" anchor="ctr">
            <a:normAutofit/>
          </a:bodyPr>
          <a:lstStyle/>
          <a:p>
            <a:r>
              <a:rPr lang="en-US" sz="3700" kern="1200">
                <a:solidFill>
                  <a:srgbClr val="FFFFFF"/>
                </a:solidFill>
                <a:latin typeface="+mj-lt"/>
                <a:ea typeface="+mj-ea"/>
                <a:cs typeface="+mj-cs"/>
              </a:rPr>
              <a:t>Example Fee Agreement Language</a:t>
            </a:r>
          </a:p>
        </p:txBody>
      </p:sp>
      <p:pic>
        <p:nvPicPr>
          <p:cNvPr id="7" name="Picture 6" descr="A close up of a document&#10;&#10;AI-generated content may be incorrect.">
            <a:extLst>
              <a:ext uri="{FF2B5EF4-FFF2-40B4-BE49-F238E27FC236}">
                <a16:creationId xmlns:a16="http://schemas.microsoft.com/office/drawing/2014/main" id="{7BDCA2E3-6B45-7CB2-AD6B-B89FF3DE7931}"/>
              </a:ext>
            </a:extLst>
          </p:cNvPr>
          <p:cNvPicPr>
            <a:picLocks noChangeAspect="1"/>
          </p:cNvPicPr>
          <p:nvPr/>
        </p:nvPicPr>
        <p:blipFill>
          <a:blip r:embed="rId2"/>
          <a:stretch>
            <a:fillRect/>
          </a:stretch>
        </p:blipFill>
        <p:spPr>
          <a:xfrm>
            <a:off x="977609" y="390832"/>
            <a:ext cx="10329401" cy="4519114"/>
          </a:xfrm>
          <a:prstGeom prst="rect">
            <a:avLst/>
          </a:prstGeom>
        </p:spPr>
      </p:pic>
    </p:spTree>
    <p:extLst>
      <p:ext uri="{BB962C8B-B14F-4D97-AF65-F5344CB8AC3E}">
        <p14:creationId xmlns:p14="http://schemas.microsoft.com/office/powerpoint/2010/main" val="991927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EBA10-ECFD-0088-1214-9FAA8C124EC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2D5BB86B-4CCF-5A87-9FF3-EBC7822DBE3A}"/>
              </a:ext>
            </a:extLst>
          </p:cNvPr>
          <p:cNvSpPr txBox="1">
            <a:spLocks/>
          </p:cNvSpPr>
          <p:nvPr/>
        </p:nvSpPr>
        <p:spPr>
          <a:xfrm>
            <a:off x="0" y="765810"/>
            <a:ext cx="6808470" cy="6743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100" kern="1200"/>
              <a:t>Rule 1.5 – Fees</a:t>
            </a:r>
          </a:p>
        </p:txBody>
      </p:sp>
      <p:sp>
        <p:nvSpPr>
          <p:cNvPr id="2" name="Content Placeholder 2">
            <a:extLst>
              <a:ext uri="{FF2B5EF4-FFF2-40B4-BE49-F238E27FC236}">
                <a16:creationId xmlns:a16="http://schemas.microsoft.com/office/drawing/2014/main" id="{317EB843-2CAE-D350-0868-DE98805CAE0E}"/>
              </a:ext>
            </a:extLst>
          </p:cNvPr>
          <p:cNvSpPr txBox="1">
            <a:spLocks/>
          </p:cNvSpPr>
          <p:nvPr/>
        </p:nvSpPr>
        <p:spPr>
          <a:xfrm>
            <a:off x="664476" y="2093414"/>
            <a:ext cx="4498075" cy="37407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kern="1200" dirty="0"/>
              <a:t>Fees must be reasonable in light of delegating work to staff, using 3</a:t>
            </a:r>
            <a:r>
              <a:rPr lang="en-US" kern="1200" baseline="30000" dirty="0"/>
              <a:t>rd</a:t>
            </a:r>
            <a:r>
              <a:rPr lang="en-US" kern="1200" dirty="0"/>
              <a:t> party contractors &amp; AI. </a:t>
            </a:r>
          </a:p>
          <a:p>
            <a:pPr marL="228600" lvl="1">
              <a:spcBef>
                <a:spcPts val="1000"/>
              </a:spcBef>
            </a:pPr>
            <a:r>
              <a:rPr lang="en-US" sz="2800" kern="1200" dirty="0"/>
              <a:t>Ex. Using AI to brief a case.</a:t>
            </a:r>
          </a:p>
        </p:txBody>
      </p:sp>
      <p:pic>
        <p:nvPicPr>
          <p:cNvPr id="5" name="Picture 4">
            <a:extLst>
              <a:ext uri="{FF2B5EF4-FFF2-40B4-BE49-F238E27FC236}">
                <a16:creationId xmlns:a16="http://schemas.microsoft.com/office/drawing/2014/main" id="{6A92A54A-57EB-D613-6C6B-BE6612D38460}"/>
              </a:ext>
            </a:extLst>
          </p:cNvPr>
          <p:cNvPicPr>
            <a:picLocks noChangeAspect="1"/>
          </p:cNvPicPr>
          <p:nvPr/>
        </p:nvPicPr>
        <p:blipFill>
          <a:blip r:embed="rId2">
            <a:extLst>
              <a:ext uri="{28A0092B-C50C-407E-A947-70E740481C1C}">
                <a14:useLocalDpi xmlns:a14="http://schemas.microsoft.com/office/drawing/2010/main" val="0"/>
              </a:ext>
            </a:extLst>
          </a:blip>
          <a:srcRect l="10424" r="10566" b="-2"/>
          <a:stretch>
            <a:fillRect/>
          </a:stretch>
        </p:blipFill>
        <p:spPr>
          <a:xfrm>
            <a:off x="7029450" y="1233994"/>
            <a:ext cx="5162550" cy="3740785"/>
          </a:xfrm>
          <a:prstGeom prst="rect">
            <a:avLst/>
          </a:prstGeom>
          <a:noFill/>
        </p:spPr>
      </p:pic>
    </p:spTree>
    <p:extLst>
      <p:ext uri="{BB962C8B-B14F-4D97-AF65-F5344CB8AC3E}">
        <p14:creationId xmlns:p14="http://schemas.microsoft.com/office/powerpoint/2010/main" val="12455295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151F5-CF3A-6C25-DDC1-ED3D4D122A70}"/>
              </a:ext>
            </a:extLst>
          </p:cNvPr>
          <p:cNvSpPr>
            <a:spLocks noGrp="1"/>
          </p:cNvSpPr>
          <p:nvPr>
            <p:ph type="title"/>
          </p:nvPr>
        </p:nvSpPr>
        <p:spPr/>
        <p:txBody>
          <a:bodyPr>
            <a:normAutofit fontScale="90000"/>
          </a:bodyPr>
          <a:lstStyle/>
          <a:p>
            <a:r>
              <a:rPr lang="en-US"/>
              <a:t>Key Model Rules</a:t>
            </a:r>
          </a:p>
        </p:txBody>
      </p:sp>
      <p:sp>
        <p:nvSpPr>
          <p:cNvPr id="3" name="Content Placeholder 2">
            <a:extLst>
              <a:ext uri="{FF2B5EF4-FFF2-40B4-BE49-F238E27FC236}">
                <a16:creationId xmlns:a16="http://schemas.microsoft.com/office/drawing/2014/main" id="{F4769930-38C5-9AA8-1F70-DF6AEA3085A9}"/>
              </a:ext>
            </a:extLst>
          </p:cNvPr>
          <p:cNvSpPr>
            <a:spLocks noGrp="1"/>
          </p:cNvSpPr>
          <p:nvPr>
            <p:ph idx="1"/>
          </p:nvPr>
        </p:nvSpPr>
        <p:spPr/>
        <p:txBody>
          <a:bodyPr/>
          <a:lstStyle/>
          <a:p>
            <a:r>
              <a:rPr lang="en-US" dirty="0"/>
              <a:t>Rule 1.1 – Competence</a:t>
            </a:r>
          </a:p>
          <a:p>
            <a:r>
              <a:rPr lang="en-US" dirty="0"/>
              <a:t>Rule 1.4 – Communication</a:t>
            </a:r>
          </a:p>
          <a:p>
            <a:r>
              <a:rPr lang="en-US" dirty="0"/>
              <a:t>Rule 1.5 – Fees</a:t>
            </a:r>
          </a:p>
          <a:p>
            <a:r>
              <a:rPr lang="en-US" dirty="0"/>
              <a:t>Rule 1.6 – Confidentiality</a:t>
            </a:r>
          </a:p>
          <a:p>
            <a:r>
              <a:rPr lang="en-US" dirty="0"/>
              <a:t>Rule 5.1 – Responsibilities of Supervising Attorneys</a:t>
            </a:r>
          </a:p>
          <a:p>
            <a:r>
              <a:rPr lang="en-US" dirty="0"/>
              <a:t>Rule 5.3 – Responsibilities Regarding Nonlawyer Assistants</a:t>
            </a:r>
          </a:p>
        </p:txBody>
      </p:sp>
    </p:spTree>
    <p:extLst>
      <p:ext uri="{BB962C8B-B14F-4D97-AF65-F5344CB8AC3E}">
        <p14:creationId xmlns:p14="http://schemas.microsoft.com/office/powerpoint/2010/main" val="17380706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D4429420-28F8-1A14-4905-5D6D5EEFB200}"/>
              </a:ext>
            </a:extLst>
          </p:cNvPr>
          <p:cNvSpPr txBox="1">
            <a:spLocks/>
          </p:cNvSpPr>
          <p:nvPr/>
        </p:nvSpPr>
        <p:spPr>
          <a:xfrm>
            <a:off x="5468971" y="930678"/>
            <a:ext cx="5854890" cy="4156208"/>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6000" b="1" dirty="0"/>
              <a:t>What do you do if a client sends you a bunch of stuff generated by AI?</a:t>
            </a:r>
          </a:p>
        </p:txBody>
      </p:sp>
      <p:pic>
        <p:nvPicPr>
          <p:cNvPr id="8" name="Picture 7">
            <a:extLst>
              <a:ext uri="{FF2B5EF4-FFF2-40B4-BE49-F238E27FC236}">
                <a16:creationId xmlns:a16="http://schemas.microsoft.com/office/drawing/2014/main" id="{C9F5C0F5-F084-BCB7-E4B7-CF893DA94F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659" y="480376"/>
            <a:ext cx="4694645" cy="4694645"/>
          </a:xfrm>
          <a:prstGeom prst="rect">
            <a:avLst/>
          </a:prstGeom>
        </p:spPr>
      </p:pic>
    </p:spTree>
    <p:extLst>
      <p:ext uri="{BB962C8B-B14F-4D97-AF65-F5344CB8AC3E}">
        <p14:creationId xmlns:p14="http://schemas.microsoft.com/office/powerpoint/2010/main" val="36797657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BE42B-A9C6-F1C8-17DF-1034CF7CE5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FA4C75-7151-FF1D-BE5E-32550CF92248}"/>
              </a:ext>
            </a:extLst>
          </p:cNvPr>
          <p:cNvSpPr>
            <a:spLocks noGrp="1"/>
          </p:cNvSpPr>
          <p:nvPr>
            <p:ph type="title"/>
          </p:nvPr>
        </p:nvSpPr>
        <p:spPr>
          <a:xfrm>
            <a:off x="-1" y="765810"/>
            <a:ext cx="7028761" cy="674370"/>
          </a:xfrm>
        </p:spPr>
        <p:txBody>
          <a:bodyPr anchor="ctr">
            <a:normAutofit/>
          </a:bodyPr>
          <a:lstStyle/>
          <a:p>
            <a:r>
              <a:rPr lang="en-US" sz="4100"/>
              <a:t>SSA’s Categories of Evidence</a:t>
            </a:r>
          </a:p>
        </p:txBody>
      </p:sp>
      <p:sp>
        <p:nvSpPr>
          <p:cNvPr id="3" name="Content Placeholder 2">
            <a:extLst>
              <a:ext uri="{FF2B5EF4-FFF2-40B4-BE49-F238E27FC236}">
                <a16:creationId xmlns:a16="http://schemas.microsoft.com/office/drawing/2014/main" id="{BA92C608-0179-E07C-C077-D03DF3701DC4}"/>
              </a:ext>
            </a:extLst>
          </p:cNvPr>
          <p:cNvSpPr>
            <a:spLocks noGrp="1"/>
          </p:cNvSpPr>
          <p:nvPr>
            <p:ph idx="1"/>
          </p:nvPr>
        </p:nvSpPr>
        <p:spPr>
          <a:xfrm>
            <a:off x="221208" y="1675433"/>
            <a:ext cx="7028760" cy="3740785"/>
          </a:xfrm>
        </p:spPr>
        <p:txBody>
          <a:bodyPr>
            <a:normAutofit fontScale="55000" lnSpcReduction="20000"/>
          </a:bodyPr>
          <a:lstStyle/>
          <a:p>
            <a:pPr fontAlgn="base"/>
            <a:r>
              <a:rPr lang="en-US" sz="4400" b="0" i="0" dirty="0">
                <a:effectLst/>
              </a:rPr>
              <a:t>Unclear whether AI generated material is considered evidence.</a:t>
            </a:r>
          </a:p>
          <a:p>
            <a:pPr fontAlgn="base"/>
            <a:r>
              <a:rPr lang="en-US" sz="4400" b="0" i="0" dirty="0">
                <a:effectLst/>
              </a:rPr>
              <a:t>AI generated material isn't explicitly discussed under 20 CFR 404.1513 and 416.913. Categories of evidence. </a:t>
            </a:r>
          </a:p>
          <a:p>
            <a:pPr fontAlgn="base"/>
            <a:r>
              <a:rPr lang="en-US" sz="4400" b="0" i="0" dirty="0">
                <a:effectLst/>
              </a:rPr>
              <a:t>Unclear whether AI would be considered a "nonmedical source”.</a:t>
            </a:r>
            <a:br>
              <a:rPr lang="en-US" b="0" i="0" dirty="0">
                <a:effectLst/>
              </a:rPr>
            </a:br>
            <a:br>
              <a:rPr lang="en-US" b="0" i="0" dirty="0">
                <a:effectLst/>
              </a:rPr>
            </a:br>
            <a:r>
              <a:rPr lang="en-US" b="0" i="0" dirty="0">
                <a:effectLst/>
              </a:rPr>
              <a:t>(</a:t>
            </a:r>
            <a:r>
              <a:rPr lang="en-US" sz="3200" b="0" i="0" dirty="0">
                <a:effectLst/>
              </a:rPr>
              <a:t>4) </a:t>
            </a:r>
            <a:r>
              <a:rPr lang="en-US" sz="3200" b="0" i="1" dirty="0">
                <a:effectLst/>
              </a:rPr>
              <a:t>Evidence from nonmedical sources.</a:t>
            </a:r>
            <a:r>
              <a:rPr lang="en-US" sz="3200" b="0" i="0" dirty="0">
                <a:effectLst/>
              </a:rPr>
              <a:t> Evidence from nonmedical sources is any information or statement(s) from a nonmedical source (including you) about any issue in your claim. We may receive evidence from nonmedical sources either directly from the nonmedical source or indirectly, such as from forms we receive and our administrative records.”</a:t>
            </a:r>
          </a:p>
          <a:p>
            <a:endParaRPr lang="en-US" sz="1500" dirty="0"/>
          </a:p>
        </p:txBody>
      </p:sp>
      <p:pic>
        <p:nvPicPr>
          <p:cNvPr id="7" name="Picture 6">
            <a:extLst>
              <a:ext uri="{FF2B5EF4-FFF2-40B4-BE49-F238E27FC236}">
                <a16:creationId xmlns:a16="http://schemas.microsoft.com/office/drawing/2014/main" id="{1FDF5925-AD0D-966B-5710-226F451A5F66}"/>
              </a:ext>
            </a:extLst>
          </p:cNvPr>
          <p:cNvPicPr>
            <a:picLocks noChangeAspect="1"/>
          </p:cNvPicPr>
          <p:nvPr/>
        </p:nvPicPr>
        <p:blipFill>
          <a:blip r:embed="rId2">
            <a:extLst>
              <a:ext uri="{28A0092B-C50C-407E-A947-70E740481C1C}">
                <a14:useLocalDpi xmlns:a14="http://schemas.microsoft.com/office/drawing/2010/main" val="0"/>
              </a:ext>
            </a:extLst>
          </a:blip>
          <a:srcRect r="7877" b="-3"/>
          <a:stretch>
            <a:fillRect/>
          </a:stretch>
        </p:blipFill>
        <p:spPr>
          <a:xfrm>
            <a:off x="7416136" y="1440180"/>
            <a:ext cx="4356353" cy="3156615"/>
          </a:xfrm>
          <a:prstGeom prst="rect">
            <a:avLst/>
          </a:prstGeom>
          <a:noFill/>
        </p:spPr>
      </p:pic>
    </p:spTree>
    <p:extLst>
      <p:ext uri="{BB962C8B-B14F-4D97-AF65-F5344CB8AC3E}">
        <p14:creationId xmlns:p14="http://schemas.microsoft.com/office/powerpoint/2010/main" val="5147936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A8851B-37A7-3F71-243C-AB1DB34B24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4915F3-4087-8912-FDAC-D2CDF7C8DBDB}"/>
              </a:ext>
            </a:extLst>
          </p:cNvPr>
          <p:cNvSpPr>
            <a:spLocks noGrp="1"/>
          </p:cNvSpPr>
          <p:nvPr>
            <p:ph type="title"/>
          </p:nvPr>
        </p:nvSpPr>
        <p:spPr>
          <a:xfrm>
            <a:off x="0" y="765810"/>
            <a:ext cx="6808470" cy="674370"/>
          </a:xfrm>
        </p:spPr>
        <p:txBody>
          <a:bodyPr anchor="ctr">
            <a:normAutofit/>
          </a:bodyPr>
          <a:lstStyle/>
          <a:p>
            <a:r>
              <a:rPr lang="en-US" sz="2800"/>
              <a:t>“All Evidence Rule”/Attorney Client Privilege</a:t>
            </a:r>
          </a:p>
        </p:txBody>
      </p:sp>
      <p:sp>
        <p:nvSpPr>
          <p:cNvPr id="3" name="Content Placeholder 2">
            <a:extLst>
              <a:ext uri="{FF2B5EF4-FFF2-40B4-BE49-F238E27FC236}">
                <a16:creationId xmlns:a16="http://schemas.microsoft.com/office/drawing/2014/main" id="{69969D2A-5F4E-06AD-3CA7-920CBB04792C}"/>
              </a:ext>
            </a:extLst>
          </p:cNvPr>
          <p:cNvSpPr>
            <a:spLocks noGrp="1"/>
          </p:cNvSpPr>
          <p:nvPr>
            <p:ph idx="1"/>
          </p:nvPr>
        </p:nvSpPr>
        <p:spPr>
          <a:xfrm>
            <a:off x="223780" y="1731090"/>
            <a:ext cx="11127392" cy="4361100"/>
          </a:xfrm>
        </p:spPr>
        <p:txBody>
          <a:bodyPr>
            <a:normAutofit fontScale="77500" lnSpcReduction="20000"/>
          </a:bodyPr>
          <a:lstStyle/>
          <a:p>
            <a:pPr fontAlgn="base"/>
            <a:r>
              <a:rPr lang="en-US" sz="3100" b="0" i="0" dirty="0">
                <a:effectLst/>
              </a:rPr>
              <a:t>Unclear whether </a:t>
            </a:r>
            <a:r>
              <a:rPr lang="en-US" sz="3100" dirty="0"/>
              <a:t>we have a duty to submit AI materials under the all evidence rule and/or whether such materials are privileged. </a:t>
            </a:r>
            <a:r>
              <a:rPr lang="en-US" sz="3100" b="0" i="0" dirty="0">
                <a:effectLst/>
              </a:rPr>
              <a:t>20 CFR 404.1513 and 416.913.</a:t>
            </a:r>
            <a:br>
              <a:rPr lang="en-US" b="0" i="0" dirty="0">
                <a:effectLst/>
              </a:rPr>
            </a:br>
            <a:br>
              <a:rPr lang="en-US" b="0" i="0" dirty="0">
                <a:effectLst/>
              </a:rPr>
            </a:br>
            <a:r>
              <a:rPr lang="en-US" sz="2400" b="0" i="0" dirty="0">
                <a:effectLst/>
              </a:rPr>
              <a:t>(2) The attorney-client privilege generally protects confidential communications between an attorney and his or her client that are related to providing or obtaining legal advice. The attorney work product doctrine generally protects an attorney's analyses, theories, mental impressions, and notes. In the context of your disability claim, neither the attorney-client privilege nor the attorney work product doctrine allow you to withhold factual information, medical opinions, or other medical evidence that we may consider in determining whether or not you are entitled to benefits. For example, if you tell your representative about the medical sources you have seen, your representative cannot refuse to disclose the identity of those medical sources to us based on the attorney-client privilege. As another example, if your representative asks a medical source to complete an opinion form related to your impairment(s), symptoms, or limitations, your representative cannot withhold the completed opinion form from us based on the attorney work product doctrine. The attorney work product doctrine would not protect the source's opinions on the completed form, regardless of whether or not your representative used the form in his or her analysis of your claim or made handwritten notes on the face of the report. 20 CFR 404.1513 and 416.913. </a:t>
            </a:r>
          </a:p>
          <a:p>
            <a:pPr marL="0" indent="0" fontAlgn="base">
              <a:buNone/>
            </a:pPr>
            <a:br>
              <a:rPr lang="en-US" sz="1300" b="0" i="0" dirty="0">
                <a:effectLst/>
              </a:rPr>
            </a:br>
            <a:endParaRPr lang="en-US" sz="1300" b="0" i="0" dirty="0">
              <a:effectLst/>
            </a:endParaRPr>
          </a:p>
        </p:txBody>
      </p:sp>
    </p:spTree>
    <p:extLst>
      <p:ext uri="{BB962C8B-B14F-4D97-AF65-F5344CB8AC3E}">
        <p14:creationId xmlns:p14="http://schemas.microsoft.com/office/powerpoint/2010/main" val="18469814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90CEA-0A34-D425-36DF-B0544611E1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B6BDDC-C2C6-198F-9880-0976743D7FED}"/>
              </a:ext>
            </a:extLst>
          </p:cNvPr>
          <p:cNvSpPr>
            <a:spLocks noGrp="1"/>
          </p:cNvSpPr>
          <p:nvPr>
            <p:ph type="title"/>
          </p:nvPr>
        </p:nvSpPr>
        <p:spPr>
          <a:xfrm>
            <a:off x="0" y="765810"/>
            <a:ext cx="6808470" cy="674370"/>
          </a:xfrm>
        </p:spPr>
        <p:txBody>
          <a:bodyPr anchor="ctr">
            <a:normAutofit/>
          </a:bodyPr>
          <a:lstStyle/>
          <a:p>
            <a:r>
              <a:rPr lang="en-US" sz="4100"/>
              <a:t>SSA’s Rules of Conduct </a:t>
            </a:r>
          </a:p>
        </p:txBody>
      </p:sp>
      <p:sp>
        <p:nvSpPr>
          <p:cNvPr id="3" name="Content Placeholder 2">
            <a:extLst>
              <a:ext uri="{FF2B5EF4-FFF2-40B4-BE49-F238E27FC236}">
                <a16:creationId xmlns:a16="http://schemas.microsoft.com/office/drawing/2014/main" id="{F936A90B-3B51-95CE-477E-62796105189C}"/>
              </a:ext>
            </a:extLst>
          </p:cNvPr>
          <p:cNvSpPr>
            <a:spLocks noGrp="1"/>
          </p:cNvSpPr>
          <p:nvPr>
            <p:ph idx="1"/>
          </p:nvPr>
        </p:nvSpPr>
        <p:spPr>
          <a:xfrm>
            <a:off x="243288" y="1775077"/>
            <a:ext cx="7556653" cy="3740785"/>
          </a:xfrm>
        </p:spPr>
        <p:txBody>
          <a:bodyPr>
            <a:normAutofit fontScale="92500" lnSpcReduction="10000"/>
          </a:bodyPr>
          <a:lstStyle/>
          <a:p>
            <a:pPr marL="0" marR="0" indent="0">
              <a:spcBef>
                <a:spcPts val="0"/>
              </a:spcBef>
              <a:spcAft>
                <a:spcPts val="0"/>
              </a:spcAft>
              <a:buNone/>
            </a:pPr>
            <a:r>
              <a:rPr lang="en-US" sz="3500" i="0" dirty="0">
                <a:effectLst/>
              </a:rPr>
              <a:t>SSA's Rules of Conduct and Standards of Responsibility for Representatives under 20 CFR 404.1740 and 416.1540  </a:t>
            </a:r>
          </a:p>
          <a:p>
            <a:pPr marL="0" marR="0" indent="0">
              <a:spcBef>
                <a:spcPts val="0"/>
              </a:spcBef>
              <a:spcAft>
                <a:spcPts val="0"/>
              </a:spcAft>
              <a:buNone/>
            </a:pPr>
            <a:endParaRPr lang="en-US" sz="2200" b="0" i="1" dirty="0">
              <a:effectLst/>
            </a:endParaRPr>
          </a:p>
          <a:p>
            <a:pPr marL="0" marR="0" indent="0">
              <a:spcBef>
                <a:spcPts val="0"/>
              </a:spcBef>
              <a:spcAft>
                <a:spcPts val="0"/>
              </a:spcAft>
              <a:buNone/>
            </a:pPr>
            <a:r>
              <a:rPr lang="en-US" sz="2400" b="0" i="1" dirty="0">
                <a:effectLst/>
              </a:rPr>
              <a:t>"A representative must not... (3) Make or present, or participate in the making or presentation of, false or misleading oral or written statements, evidence, assertions, or representations about a material fact or law concerning a matter within our jurisdiction, in matters where the representative knows or should have known that those statements, evidence, assertions, or representations are false or misleading."</a:t>
            </a:r>
            <a:endParaRPr lang="en-US" sz="2400" b="0" i="0" dirty="0">
              <a:effectLst/>
            </a:endParaRPr>
          </a:p>
          <a:p>
            <a:endParaRPr lang="en-US" sz="2200" dirty="0"/>
          </a:p>
        </p:txBody>
      </p:sp>
      <p:pic>
        <p:nvPicPr>
          <p:cNvPr id="5" name="Picture 4">
            <a:extLst>
              <a:ext uri="{FF2B5EF4-FFF2-40B4-BE49-F238E27FC236}">
                <a16:creationId xmlns:a16="http://schemas.microsoft.com/office/drawing/2014/main" id="{9A32A064-7A25-F721-4AE1-72689B9E697D}"/>
              </a:ext>
            </a:extLst>
          </p:cNvPr>
          <p:cNvPicPr>
            <a:picLocks noChangeAspect="1"/>
          </p:cNvPicPr>
          <p:nvPr/>
        </p:nvPicPr>
        <p:blipFill>
          <a:blip r:embed="rId2">
            <a:extLst>
              <a:ext uri="{28A0092B-C50C-407E-A947-70E740481C1C}">
                <a14:useLocalDpi xmlns:a14="http://schemas.microsoft.com/office/drawing/2010/main" val="0"/>
              </a:ext>
            </a:extLst>
          </a:blip>
          <a:srcRect l="30477" r="22116" b="-2"/>
          <a:stretch>
            <a:fillRect/>
          </a:stretch>
        </p:blipFill>
        <p:spPr>
          <a:xfrm>
            <a:off x="8024916" y="682775"/>
            <a:ext cx="3796183" cy="4584527"/>
          </a:xfrm>
          <a:prstGeom prst="rect">
            <a:avLst/>
          </a:prstGeom>
          <a:noFill/>
        </p:spPr>
      </p:pic>
    </p:spTree>
    <p:extLst>
      <p:ext uri="{BB962C8B-B14F-4D97-AF65-F5344CB8AC3E}">
        <p14:creationId xmlns:p14="http://schemas.microsoft.com/office/powerpoint/2010/main" val="5225254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5DB14-8231-1393-3D8C-7D00909C0A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F368A4-70BC-6463-B4D6-1A4D6572616D}"/>
              </a:ext>
            </a:extLst>
          </p:cNvPr>
          <p:cNvSpPr>
            <a:spLocks noGrp="1"/>
          </p:cNvSpPr>
          <p:nvPr>
            <p:ph type="title"/>
          </p:nvPr>
        </p:nvSpPr>
        <p:spPr>
          <a:xfrm>
            <a:off x="0" y="792480"/>
            <a:ext cx="7884160" cy="749300"/>
          </a:xfrm>
        </p:spPr>
        <p:txBody>
          <a:bodyPr>
            <a:normAutofit/>
          </a:bodyPr>
          <a:lstStyle/>
          <a:p>
            <a:r>
              <a:rPr lang="en-US" sz="3200" dirty="0"/>
              <a:t>Ethics Opinion Highlights</a:t>
            </a:r>
          </a:p>
        </p:txBody>
      </p:sp>
      <p:sp>
        <p:nvSpPr>
          <p:cNvPr id="3" name="Content Placeholder 2">
            <a:extLst>
              <a:ext uri="{FF2B5EF4-FFF2-40B4-BE49-F238E27FC236}">
                <a16:creationId xmlns:a16="http://schemas.microsoft.com/office/drawing/2014/main" id="{CB6E0DE9-7844-526C-99B5-DFC9C2C5ECD0}"/>
              </a:ext>
            </a:extLst>
          </p:cNvPr>
          <p:cNvSpPr>
            <a:spLocks noGrp="1"/>
          </p:cNvSpPr>
          <p:nvPr>
            <p:ph idx="1"/>
          </p:nvPr>
        </p:nvSpPr>
        <p:spPr>
          <a:xfrm>
            <a:off x="688117" y="2070717"/>
            <a:ext cx="10815766" cy="3740785"/>
          </a:xfrm>
        </p:spPr>
        <p:txBody>
          <a:bodyPr vert="horz" lIns="91440" tIns="45720" rIns="91440" bIns="45720" rtlCol="0" anchor="t">
            <a:noAutofit/>
          </a:bodyPr>
          <a:lstStyle/>
          <a:p>
            <a:r>
              <a:rPr lang="en-US" sz="3200" dirty="0">
                <a:hlinkClick r:id="rId2"/>
              </a:rPr>
              <a:t>ABA Formal Ethics Opinion 08-451 (2008) on Outsourcing</a:t>
            </a:r>
            <a:endParaRPr lang="en-US" sz="3200" dirty="0"/>
          </a:p>
          <a:p>
            <a:r>
              <a:rPr lang="en-US" sz="3200" dirty="0">
                <a:hlinkClick r:id="rId3"/>
              </a:rPr>
              <a:t>2024 ABA Formal Opinion 512 (2024) on AI tools</a:t>
            </a:r>
          </a:p>
          <a:p>
            <a:r>
              <a:rPr lang="en-US" sz="3200" dirty="0">
                <a:hlinkClick r:id="rId4"/>
              </a:rPr>
              <a:t>50-state Justia survey on AI and Attorney ethics</a:t>
            </a:r>
          </a:p>
        </p:txBody>
      </p:sp>
    </p:spTree>
    <p:extLst>
      <p:ext uri="{BB962C8B-B14F-4D97-AF65-F5344CB8AC3E}">
        <p14:creationId xmlns:p14="http://schemas.microsoft.com/office/powerpoint/2010/main" val="19068143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84F70-5ED2-288F-746D-3EF892367E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01D6AE-E55C-C45E-C653-E7B0DFCCC889}"/>
              </a:ext>
            </a:extLst>
          </p:cNvPr>
          <p:cNvSpPr>
            <a:spLocks noGrp="1"/>
          </p:cNvSpPr>
          <p:nvPr>
            <p:ph type="title"/>
          </p:nvPr>
        </p:nvSpPr>
        <p:spPr>
          <a:xfrm>
            <a:off x="0" y="765810"/>
            <a:ext cx="6808470" cy="674370"/>
          </a:xfrm>
        </p:spPr>
        <p:txBody>
          <a:bodyPr anchor="ctr">
            <a:normAutofit/>
          </a:bodyPr>
          <a:lstStyle/>
          <a:p>
            <a:r>
              <a:rPr lang="en-US" sz="4100"/>
              <a:t>CLE Wrap-Up &amp; Q&amp;A</a:t>
            </a:r>
          </a:p>
        </p:txBody>
      </p:sp>
      <p:sp>
        <p:nvSpPr>
          <p:cNvPr id="3" name="Content Placeholder 2">
            <a:extLst>
              <a:ext uri="{FF2B5EF4-FFF2-40B4-BE49-F238E27FC236}">
                <a16:creationId xmlns:a16="http://schemas.microsoft.com/office/drawing/2014/main" id="{A295E955-9972-46A5-5C78-A344D5CACD1E}"/>
              </a:ext>
            </a:extLst>
          </p:cNvPr>
          <p:cNvSpPr>
            <a:spLocks noGrp="1"/>
          </p:cNvSpPr>
          <p:nvPr>
            <p:ph idx="1"/>
          </p:nvPr>
        </p:nvSpPr>
        <p:spPr>
          <a:xfrm>
            <a:off x="3093719" y="1779905"/>
            <a:ext cx="8260080" cy="3740785"/>
          </a:xfrm>
        </p:spPr>
        <p:txBody>
          <a:bodyPr vert="horz" lIns="91440" tIns="45720" rIns="91440" bIns="45720" rtlCol="0" anchor="t">
            <a:normAutofit/>
          </a:bodyPr>
          <a:lstStyle/>
          <a:p>
            <a:r>
              <a:rPr lang="en-US" sz="3200" dirty="0"/>
              <a:t>No bright-line rules – stay informed</a:t>
            </a:r>
            <a:br>
              <a:rPr lang="en-US" sz="3200" dirty="0"/>
            </a:br>
            <a:endParaRPr lang="en-US" sz="3200" dirty="0"/>
          </a:p>
          <a:p>
            <a:r>
              <a:rPr lang="en-US" sz="3200" dirty="0"/>
              <a:t>Provide robust training, have clear systems &amp; procedures, inspect, inspect, inspect</a:t>
            </a:r>
            <a:br>
              <a:rPr lang="en-US" sz="3200" dirty="0"/>
            </a:br>
            <a:endParaRPr lang="en-US" sz="3200" dirty="0"/>
          </a:p>
          <a:p>
            <a:r>
              <a:rPr lang="en-US" sz="3200"/>
              <a:t>Ethical considerations evolve with technology – so should </a:t>
            </a:r>
            <a:r>
              <a:rPr lang="en-US" sz="3200" dirty="0"/>
              <a:t>we</a:t>
            </a:r>
          </a:p>
          <a:p>
            <a:endParaRPr lang="en-US" sz="3200" dirty="0"/>
          </a:p>
        </p:txBody>
      </p:sp>
      <p:pic>
        <p:nvPicPr>
          <p:cNvPr id="5" name="Picture 4">
            <a:extLst>
              <a:ext uri="{FF2B5EF4-FFF2-40B4-BE49-F238E27FC236}">
                <a16:creationId xmlns:a16="http://schemas.microsoft.com/office/drawing/2014/main" id="{9DEFFF2E-431F-3B19-B6B7-F085B3A90B2C}"/>
              </a:ext>
            </a:extLst>
          </p:cNvPr>
          <p:cNvPicPr>
            <a:picLocks noChangeAspect="1"/>
          </p:cNvPicPr>
          <p:nvPr/>
        </p:nvPicPr>
        <p:blipFill>
          <a:blip r:embed="rId2">
            <a:extLst>
              <a:ext uri="{28A0092B-C50C-407E-A947-70E740481C1C}">
                <a14:useLocalDpi xmlns:a14="http://schemas.microsoft.com/office/drawing/2010/main" val="0"/>
              </a:ext>
            </a:extLst>
          </a:blip>
          <a:srcRect l="32205" r="36190" b="-2"/>
          <a:stretch>
            <a:fillRect/>
          </a:stretch>
        </p:blipFill>
        <p:spPr>
          <a:xfrm>
            <a:off x="838200" y="1779905"/>
            <a:ext cx="2065019" cy="3740785"/>
          </a:xfrm>
          <a:prstGeom prst="rect">
            <a:avLst/>
          </a:prstGeom>
          <a:noFill/>
        </p:spPr>
      </p:pic>
    </p:spTree>
    <p:extLst>
      <p:ext uri="{BB962C8B-B14F-4D97-AF65-F5344CB8AC3E}">
        <p14:creationId xmlns:p14="http://schemas.microsoft.com/office/powerpoint/2010/main" val="7303253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5505A36C-BCAC-8687-F5AD-8CDB64F3E37C}"/>
              </a:ext>
            </a:extLst>
          </p:cNvPr>
          <p:cNvSpPr>
            <a:spLocks noGrp="1"/>
          </p:cNvSpPr>
          <p:nvPr>
            <p:ph type="title"/>
          </p:nvPr>
        </p:nvSpPr>
        <p:spPr>
          <a:xfrm>
            <a:off x="4527665" y="322136"/>
            <a:ext cx="5219253" cy="1325563"/>
          </a:xfrm>
        </p:spPr>
        <p:txBody>
          <a:bodyPr/>
          <a:lstStyle/>
          <a:p>
            <a:pPr algn="ctr"/>
            <a:r>
              <a:rPr lang="en-US" dirty="0"/>
              <a:t>visit us @ </a:t>
            </a:r>
            <a:br>
              <a:rPr lang="en-US" dirty="0"/>
            </a:br>
            <a:r>
              <a:rPr lang="en-US" dirty="0">
                <a:solidFill>
                  <a:srgbClr val="FF0000"/>
                </a:solidFill>
              </a:rPr>
              <a:t>getssd.com</a:t>
            </a:r>
          </a:p>
        </p:txBody>
      </p:sp>
      <p:sp>
        <p:nvSpPr>
          <p:cNvPr id="6" name="TextBox 5">
            <a:extLst>
              <a:ext uri="{FF2B5EF4-FFF2-40B4-BE49-F238E27FC236}">
                <a16:creationId xmlns:a16="http://schemas.microsoft.com/office/drawing/2014/main" id="{2612C1DC-BC86-FC23-831E-4768D0AAB893}"/>
              </a:ext>
            </a:extLst>
          </p:cNvPr>
          <p:cNvSpPr txBox="1"/>
          <p:nvPr/>
        </p:nvSpPr>
        <p:spPr>
          <a:xfrm>
            <a:off x="3986085" y="5685441"/>
            <a:ext cx="2525886" cy="369332"/>
          </a:xfrm>
          <a:prstGeom prst="rect">
            <a:avLst/>
          </a:prstGeom>
          <a:noFill/>
        </p:spPr>
        <p:txBody>
          <a:bodyPr wrap="square" rtlCol="0">
            <a:spAutoFit/>
          </a:bodyPr>
          <a:lstStyle/>
          <a:p>
            <a:r>
              <a:rPr lang="en-US"/>
              <a:t>kevin.kerr@getssd.com</a:t>
            </a:r>
          </a:p>
        </p:txBody>
      </p:sp>
      <p:sp>
        <p:nvSpPr>
          <p:cNvPr id="8" name="TextBox 7">
            <a:extLst>
              <a:ext uri="{FF2B5EF4-FFF2-40B4-BE49-F238E27FC236}">
                <a16:creationId xmlns:a16="http://schemas.microsoft.com/office/drawing/2014/main" id="{CE432B0C-47FC-87E7-F799-4FA79E72F0F8}"/>
              </a:ext>
            </a:extLst>
          </p:cNvPr>
          <p:cNvSpPr txBox="1"/>
          <p:nvPr/>
        </p:nvSpPr>
        <p:spPr>
          <a:xfrm>
            <a:off x="7072497" y="5683734"/>
            <a:ext cx="2682386" cy="369332"/>
          </a:xfrm>
          <a:prstGeom prst="rect">
            <a:avLst/>
          </a:prstGeom>
          <a:noFill/>
        </p:spPr>
        <p:txBody>
          <a:bodyPr wrap="square" rtlCol="0">
            <a:spAutoFit/>
          </a:bodyPr>
          <a:lstStyle/>
          <a:p>
            <a:r>
              <a:rPr lang="en-US"/>
              <a:t>sara.carroll@getssd.com</a:t>
            </a:r>
          </a:p>
        </p:txBody>
      </p:sp>
      <p:pic>
        <p:nvPicPr>
          <p:cNvPr id="9" name="Whisk_emmzmjmkngnivdzz0ymmjwotywn1qtl5e2mh1yy (1)">
            <a:hlinkClick r:id="" action="ppaction://media"/>
            <a:extLst>
              <a:ext uri="{FF2B5EF4-FFF2-40B4-BE49-F238E27FC236}">
                <a16:creationId xmlns:a16="http://schemas.microsoft.com/office/drawing/2014/main" id="{258C36E8-0EF0-EAD1-79E9-8C13BE322CD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88842" y="1809541"/>
            <a:ext cx="5758076" cy="3238917"/>
          </a:xfrm>
          <a:prstGeom prst="rect">
            <a:avLst/>
          </a:prstGeom>
        </p:spPr>
      </p:pic>
    </p:spTree>
    <p:extLst>
      <p:ext uri="{BB962C8B-B14F-4D97-AF65-F5344CB8AC3E}">
        <p14:creationId xmlns:p14="http://schemas.microsoft.com/office/powerpoint/2010/main" val="266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7C28BE5-9716-89BF-FBAA-28AB3AF5EAFD}"/>
              </a:ext>
            </a:extLst>
          </p:cNvPr>
          <p:cNvSpPr txBox="1">
            <a:spLocks/>
          </p:cNvSpPr>
          <p:nvPr/>
        </p:nvSpPr>
        <p:spPr>
          <a:xfrm>
            <a:off x="0" y="765810"/>
            <a:ext cx="6808470" cy="6743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100" kern="1200"/>
              <a:t>Rule 1.1 – Competence</a:t>
            </a:r>
          </a:p>
        </p:txBody>
      </p:sp>
      <p:sp>
        <p:nvSpPr>
          <p:cNvPr id="6" name="Content Placeholder 2">
            <a:extLst>
              <a:ext uri="{FF2B5EF4-FFF2-40B4-BE49-F238E27FC236}">
                <a16:creationId xmlns:a16="http://schemas.microsoft.com/office/drawing/2014/main" id="{A428AA25-E0DF-6AD1-C640-FFA676E5C186}"/>
              </a:ext>
            </a:extLst>
          </p:cNvPr>
          <p:cNvSpPr txBox="1">
            <a:spLocks/>
          </p:cNvSpPr>
          <p:nvPr/>
        </p:nvSpPr>
        <p:spPr>
          <a:xfrm>
            <a:off x="3935729" y="1694845"/>
            <a:ext cx="7959275" cy="374078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kern="1200" dirty="0"/>
              <a:t>Do you understand your team’s key tasks?</a:t>
            </a:r>
          </a:p>
          <a:p>
            <a:r>
              <a:rPr lang="en-US" sz="2400" kern="1200"/>
              <a:t>Do you understand the legal significance of</a:t>
            </a:r>
            <a:r>
              <a:rPr lang="en-US" sz="2400"/>
              <a:t> the info being requested by SSA, ex. Forms</a:t>
            </a:r>
            <a:r>
              <a:rPr lang="en-US" sz="2400" kern="1200" dirty="0"/>
              <a:t>?</a:t>
            </a:r>
          </a:p>
          <a:p>
            <a:r>
              <a:rPr lang="en-US" sz="2400" kern="1200" dirty="0"/>
              <a:t>Are you regularly reviewing your systems &amp; </a:t>
            </a:r>
            <a:r>
              <a:rPr lang="en-US" sz="2400"/>
              <a:t>operations</a:t>
            </a:r>
            <a:r>
              <a:rPr lang="en-US" sz="2400" kern="1200" dirty="0"/>
              <a:t>?</a:t>
            </a:r>
          </a:p>
          <a:p>
            <a:pPr marL="685800" lvl="2">
              <a:spcBef>
                <a:spcPts val="1000"/>
              </a:spcBef>
            </a:pPr>
            <a:r>
              <a:rPr lang="en-US" sz="2400" kern="1200" dirty="0"/>
              <a:t>How can you better use status reports, ERE, and DDE?</a:t>
            </a:r>
          </a:p>
          <a:p>
            <a:r>
              <a:rPr lang="en-US" sz="2400" kern="1200" dirty="0"/>
              <a:t>Are you aware of your team’s ongoing SSA challenges?</a:t>
            </a:r>
          </a:p>
          <a:p>
            <a:pPr marL="685800" lvl="2">
              <a:spcBef>
                <a:spcPts val="1000"/>
              </a:spcBef>
            </a:pPr>
            <a:r>
              <a:rPr lang="en-US" sz="2400" kern="1200" dirty="0"/>
              <a:t>What new or inconsistent SSA rules are you seeing—and have you guided your team?</a:t>
            </a:r>
          </a:p>
        </p:txBody>
      </p:sp>
      <p:pic>
        <p:nvPicPr>
          <p:cNvPr id="15" name="Picture 14">
            <a:extLst>
              <a:ext uri="{FF2B5EF4-FFF2-40B4-BE49-F238E27FC236}">
                <a16:creationId xmlns:a16="http://schemas.microsoft.com/office/drawing/2014/main" id="{CBEE81A4-83EB-8F0D-F348-F205C0E61AE8}"/>
              </a:ext>
            </a:extLst>
          </p:cNvPr>
          <p:cNvPicPr>
            <a:picLocks noChangeAspect="1"/>
          </p:cNvPicPr>
          <p:nvPr/>
        </p:nvPicPr>
        <p:blipFill>
          <a:blip r:embed="rId2">
            <a:extLst>
              <a:ext uri="{28A0092B-C50C-407E-A947-70E740481C1C}">
                <a14:useLocalDpi xmlns:a14="http://schemas.microsoft.com/office/drawing/2010/main" val="0"/>
              </a:ext>
            </a:extLst>
          </a:blip>
          <a:srcRect r="-628"/>
          <a:stretch>
            <a:fillRect/>
          </a:stretch>
        </p:blipFill>
        <p:spPr>
          <a:xfrm>
            <a:off x="180971" y="1694845"/>
            <a:ext cx="3790950" cy="3740785"/>
          </a:xfrm>
          <a:prstGeom prst="rect">
            <a:avLst/>
          </a:prstGeom>
          <a:noFill/>
        </p:spPr>
      </p:pic>
    </p:spTree>
    <p:extLst>
      <p:ext uri="{BB962C8B-B14F-4D97-AF65-F5344CB8AC3E}">
        <p14:creationId xmlns:p14="http://schemas.microsoft.com/office/powerpoint/2010/main" val="6581231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08579-3877-C647-7748-2BD2300B06AD}"/>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1E383A66-184D-6B53-393F-8B7E2E531C6A}"/>
              </a:ext>
            </a:extLst>
          </p:cNvPr>
          <p:cNvSpPr txBox="1">
            <a:spLocks/>
          </p:cNvSpPr>
          <p:nvPr/>
        </p:nvSpPr>
        <p:spPr>
          <a:xfrm>
            <a:off x="0" y="765810"/>
            <a:ext cx="6808470" cy="6743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100" kern="1200" dirty="0"/>
              <a:t>Rule 1.4 – Communication</a:t>
            </a:r>
          </a:p>
        </p:txBody>
      </p:sp>
      <p:sp>
        <p:nvSpPr>
          <p:cNvPr id="2" name="Content Placeholder 2">
            <a:extLst>
              <a:ext uri="{FF2B5EF4-FFF2-40B4-BE49-F238E27FC236}">
                <a16:creationId xmlns:a16="http://schemas.microsoft.com/office/drawing/2014/main" id="{0863F399-85C7-3BB1-E55A-E449D0435E02}"/>
              </a:ext>
            </a:extLst>
          </p:cNvPr>
          <p:cNvSpPr txBox="1">
            <a:spLocks/>
          </p:cNvSpPr>
          <p:nvPr/>
        </p:nvSpPr>
        <p:spPr>
          <a:xfrm>
            <a:off x="178727" y="1720492"/>
            <a:ext cx="8419008" cy="437338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00" dirty="0"/>
              <a:t>Engagement Letter and/or Client Guide </a:t>
            </a:r>
          </a:p>
          <a:p>
            <a:pPr lvl="1"/>
            <a:r>
              <a:rPr lang="en-US" sz="2100" dirty="0">
                <a:ea typeface="+mn-lt"/>
                <a:cs typeface="+mn-lt"/>
                <a:hlinkClick r:id="rId2"/>
              </a:rPr>
              <a:t>KRC Engagement Letter</a:t>
            </a:r>
          </a:p>
          <a:p>
            <a:pPr lvl="1"/>
            <a:r>
              <a:rPr lang="en-US" sz="2100" dirty="0">
                <a:ea typeface="+mn-lt"/>
                <a:cs typeface="+mn-lt"/>
                <a:hlinkClick r:id="rId3"/>
              </a:rPr>
              <a:t>KRC Client Guide</a:t>
            </a:r>
            <a:endParaRPr lang="en-US" sz="2100" dirty="0"/>
          </a:p>
          <a:p>
            <a:pPr marL="228600" lvl="1">
              <a:spcBef>
                <a:spcPts val="1000"/>
              </a:spcBef>
            </a:pPr>
            <a:r>
              <a:rPr lang="en-US" sz="2100" dirty="0"/>
              <a:t>Are clients familiar w/ your standard office policies?</a:t>
            </a:r>
          </a:p>
          <a:p>
            <a:pPr marL="685800" lvl="3">
              <a:spcBef>
                <a:spcPts val="1000"/>
              </a:spcBef>
            </a:pPr>
            <a:r>
              <a:rPr lang="en-US" sz="2100" dirty="0"/>
              <a:t>Ex. Best ways to communicate w/ your office.</a:t>
            </a:r>
          </a:p>
          <a:p>
            <a:pPr marL="228600" lvl="1">
              <a:spcBef>
                <a:spcPts val="1000"/>
              </a:spcBef>
            </a:pPr>
            <a:r>
              <a:rPr lang="en-US" sz="2100" dirty="0"/>
              <a:t>Have you explained the typical “arc” of a case, wait times, etc.?</a:t>
            </a:r>
          </a:p>
          <a:p>
            <a:pPr marL="228600" lvl="1">
              <a:spcBef>
                <a:spcPts val="1000"/>
              </a:spcBef>
            </a:pPr>
            <a:r>
              <a:rPr lang="en-US" sz="2100" dirty="0"/>
              <a:t>Has the client acknowledged your expectations of them? </a:t>
            </a:r>
          </a:p>
          <a:p>
            <a:pPr marL="228600" lvl="2">
              <a:spcBef>
                <a:spcPts val="1000"/>
              </a:spcBef>
            </a:pPr>
            <a:r>
              <a:rPr lang="en-US" sz="2100" dirty="0"/>
              <a:t>Do your clients know they are expected to inform SSA of all relevant evidence, even the extremely sensitive information contained in their mental health records? </a:t>
            </a:r>
          </a:p>
        </p:txBody>
      </p:sp>
      <p:pic>
        <p:nvPicPr>
          <p:cNvPr id="5" name="Picture 4">
            <a:extLst>
              <a:ext uri="{FF2B5EF4-FFF2-40B4-BE49-F238E27FC236}">
                <a16:creationId xmlns:a16="http://schemas.microsoft.com/office/drawing/2014/main" id="{5B9C70CC-B50A-16D0-311E-EEBD7FC60AAB}"/>
              </a:ext>
            </a:extLst>
          </p:cNvPr>
          <p:cNvPicPr>
            <a:picLocks noChangeAspect="1"/>
          </p:cNvPicPr>
          <p:nvPr/>
        </p:nvPicPr>
        <p:blipFill>
          <a:blip r:embed="rId4">
            <a:extLst>
              <a:ext uri="{28A0092B-C50C-407E-A947-70E740481C1C}">
                <a14:useLocalDpi xmlns:a14="http://schemas.microsoft.com/office/drawing/2010/main" val="0"/>
              </a:ext>
            </a:extLst>
          </a:blip>
          <a:srcRect l="27245" r="27628" b="3"/>
          <a:stretch>
            <a:fillRect/>
          </a:stretch>
        </p:blipFill>
        <p:spPr>
          <a:xfrm>
            <a:off x="8730270" y="1340746"/>
            <a:ext cx="3097529" cy="3740785"/>
          </a:xfrm>
          <a:prstGeom prst="rect">
            <a:avLst/>
          </a:prstGeom>
          <a:noFill/>
        </p:spPr>
      </p:pic>
    </p:spTree>
    <p:extLst>
      <p:ext uri="{BB962C8B-B14F-4D97-AF65-F5344CB8AC3E}">
        <p14:creationId xmlns:p14="http://schemas.microsoft.com/office/powerpoint/2010/main" val="39429894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5AD7D75-528F-D90D-D9A2-9AA5685E93DB}"/>
              </a:ext>
            </a:extLst>
          </p:cNvPr>
          <p:cNvSpPr txBox="1"/>
          <p:nvPr/>
        </p:nvSpPr>
        <p:spPr>
          <a:xfrm>
            <a:off x="0" y="765810"/>
            <a:ext cx="6808470" cy="674370"/>
          </a:xfrm>
          <a:prstGeom prst="rect">
            <a:avLst/>
          </a:prstGeom>
        </p:spPr>
        <p:txBody>
          <a:bodyPr vert="horz" lIns="91440" tIns="45720" rIns="91440" bIns="45720" rtlCol="0" anchor="ctr">
            <a:normAutofit fontScale="85000" lnSpcReduction="10000"/>
          </a:bodyPr>
          <a:lstStyle/>
          <a:p>
            <a:pPr>
              <a:lnSpc>
                <a:spcPct val="90000"/>
              </a:lnSpc>
              <a:spcBef>
                <a:spcPct val="0"/>
              </a:spcBef>
              <a:spcAft>
                <a:spcPts val="600"/>
              </a:spcAft>
            </a:pPr>
            <a:r>
              <a:rPr lang="en-US" sz="4100" kern="1200" dirty="0"/>
              <a:t>Rule 1.4 – Communication, Cont.</a:t>
            </a:r>
          </a:p>
        </p:txBody>
      </p:sp>
      <p:sp>
        <p:nvSpPr>
          <p:cNvPr id="5" name="TextBox 4">
            <a:extLst>
              <a:ext uri="{FF2B5EF4-FFF2-40B4-BE49-F238E27FC236}">
                <a16:creationId xmlns:a16="http://schemas.microsoft.com/office/drawing/2014/main" id="{7341BF9F-43F6-A79F-27A8-F6A74B56B3E1}"/>
              </a:ext>
            </a:extLst>
          </p:cNvPr>
          <p:cNvSpPr txBox="1"/>
          <p:nvPr/>
        </p:nvSpPr>
        <p:spPr>
          <a:xfrm>
            <a:off x="3093719" y="1779905"/>
            <a:ext cx="8260080" cy="3740785"/>
          </a:xfrm>
          <a:prstGeom prst="rect">
            <a:avLst/>
          </a:prstGeom>
        </p:spPr>
        <p:txBody>
          <a:bodyPr vert="horz" lIns="91440" tIns="45720" rIns="91440" bIns="45720" rtlCol="0">
            <a:normAutofit/>
          </a:bodyPr>
          <a:lstStyle/>
          <a:p>
            <a:pPr marL="228600" indent="-228600">
              <a:lnSpc>
                <a:spcPct val="90000"/>
              </a:lnSpc>
              <a:spcBef>
                <a:spcPts val="1000"/>
              </a:spcBef>
              <a:buFont typeface="Arial" panose="020B0604020202020204" pitchFamily="34" charset="0"/>
              <a:buChar char="•"/>
            </a:pPr>
            <a:r>
              <a:rPr lang="en-US" sz="2800" kern="1200" dirty="0"/>
              <a:t> Automated systems set-up to update/alert clients?  </a:t>
            </a:r>
          </a:p>
          <a:p>
            <a:pPr marL="228600" indent="-228600">
              <a:lnSpc>
                <a:spcPct val="90000"/>
              </a:lnSpc>
              <a:spcBef>
                <a:spcPts val="1000"/>
              </a:spcBef>
              <a:buFont typeface="Arial" panose="020B0604020202020204" pitchFamily="34" charset="0"/>
              <a:buChar char="•"/>
            </a:pPr>
            <a:r>
              <a:rPr lang="en-US" sz="2800" kern="1200" dirty="0"/>
              <a:t>Do updates &amp; alerts effectively communicate with your client? </a:t>
            </a:r>
          </a:p>
          <a:p>
            <a:pPr marL="228600" indent="-228600">
              <a:lnSpc>
                <a:spcPct val="90000"/>
              </a:lnSpc>
              <a:spcBef>
                <a:spcPts val="1000"/>
              </a:spcBef>
              <a:buFont typeface="Arial" panose="020B0604020202020204" pitchFamily="34" charset="0"/>
              <a:buChar char="•"/>
            </a:pPr>
            <a:r>
              <a:rPr lang="en-US" sz="2800" kern="1200" dirty="0"/>
              <a:t>Do your employees know what communications your clients are getting? Is the information they are giving consistent?</a:t>
            </a:r>
          </a:p>
          <a:p>
            <a:pPr marL="228600" indent="-228600">
              <a:lnSpc>
                <a:spcPct val="90000"/>
              </a:lnSpc>
              <a:spcBef>
                <a:spcPts val="1000"/>
              </a:spcBef>
              <a:buFont typeface="Arial" panose="020B0604020202020204" pitchFamily="34" charset="0"/>
              <a:buChar char="•"/>
            </a:pPr>
            <a:r>
              <a:rPr lang="en-US" sz="2800" kern="1200" dirty="0"/>
              <a:t>Do you have a system for making sure clients can actually get through to an attorney?</a:t>
            </a:r>
          </a:p>
        </p:txBody>
      </p:sp>
      <p:pic>
        <p:nvPicPr>
          <p:cNvPr id="7" name="Picture 6">
            <a:extLst>
              <a:ext uri="{FF2B5EF4-FFF2-40B4-BE49-F238E27FC236}">
                <a16:creationId xmlns:a16="http://schemas.microsoft.com/office/drawing/2014/main" id="{EBE9C199-D0B6-517B-9584-5BEFAF530AA3}"/>
              </a:ext>
            </a:extLst>
          </p:cNvPr>
          <p:cNvPicPr>
            <a:picLocks noChangeAspect="1"/>
          </p:cNvPicPr>
          <p:nvPr/>
        </p:nvPicPr>
        <p:blipFill>
          <a:blip r:embed="rId2">
            <a:extLst>
              <a:ext uri="{28A0092B-C50C-407E-A947-70E740481C1C}">
                <a14:useLocalDpi xmlns:a14="http://schemas.microsoft.com/office/drawing/2010/main" val="0"/>
              </a:ext>
            </a:extLst>
          </a:blip>
          <a:srcRect l="34331" r="34064" b="-2"/>
          <a:stretch>
            <a:fillRect/>
          </a:stretch>
        </p:blipFill>
        <p:spPr>
          <a:xfrm>
            <a:off x="838200" y="1779905"/>
            <a:ext cx="2065019" cy="3740785"/>
          </a:xfrm>
          <a:prstGeom prst="rect">
            <a:avLst/>
          </a:prstGeom>
          <a:noFill/>
        </p:spPr>
      </p:pic>
    </p:spTree>
    <p:extLst>
      <p:ext uri="{BB962C8B-B14F-4D97-AF65-F5344CB8AC3E}">
        <p14:creationId xmlns:p14="http://schemas.microsoft.com/office/powerpoint/2010/main" val="38947254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E26280-818C-533A-F16A-ACC6F320A1D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62026ED4-6E5B-90AB-90E4-3159CC807F11}"/>
              </a:ext>
            </a:extLst>
          </p:cNvPr>
          <p:cNvSpPr txBox="1">
            <a:spLocks/>
          </p:cNvSpPr>
          <p:nvPr/>
        </p:nvSpPr>
        <p:spPr>
          <a:xfrm>
            <a:off x="0" y="765810"/>
            <a:ext cx="6808470" cy="6743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100" kern="1200"/>
              <a:t>Rule 1.6 – Confidentiality</a:t>
            </a:r>
          </a:p>
        </p:txBody>
      </p:sp>
      <p:sp>
        <p:nvSpPr>
          <p:cNvPr id="2" name="Content Placeholder 2">
            <a:extLst>
              <a:ext uri="{FF2B5EF4-FFF2-40B4-BE49-F238E27FC236}">
                <a16:creationId xmlns:a16="http://schemas.microsoft.com/office/drawing/2014/main" id="{CD12455F-9908-7703-41C3-FBE233632028}"/>
              </a:ext>
            </a:extLst>
          </p:cNvPr>
          <p:cNvSpPr txBox="1">
            <a:spLocks/>
          </p:cNvSpPr>
          <p:nvPr/>
        </p:nvSpPr>
        <p:spPr>
          <a:xfrm>
            <a:off x="3093719" y="1779905"/>
            <a:ext cx="8260080" cy="37407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kern="1200"/>
              <a:t>Does your team understand your duty as an attorney to keep client information private? Do they understand the consequences of not doing so?</a:t>
            </a:r>
          </a:p>
          <a:p>
            <a:pPr marL="228600" lvl="1">
              <a:spcBef>
                <a:spcPts val="1000"/>
              </a:spcBef>
            </a:pPr>
            <a:r>
              <a:rPr lang="en-US" sz="2800" kern="1200"/>
              <a:t>Do you have your employees acknowledge the firm’s policies regarding client confidentiality?</a:t>
            </a:r>
          </a:p>
          <a:p>
            <a:r>
              <a:rPr lang="en-US" kern="1200"/>
              <a:t>Does your case management system have a quick &amp; easy way of letting your team members know who your client has given you permission to talk to?</a:t>
            </a:r>
          </a:p>
        </p:txBody>
      </p:sp>
      <p:pic>
        <p:nvPicPr>
          <p:cNvPr id="5" name="Picture 4">
            <a:extLst>
              <a:ext uri="{FF2B5EF4-FFF2-40B4-BE49-F238E27FC236}">
                <a16:creationId xmlns:a16="http://schemas.microsoft.com/office/drawing/2014/main" id="{9A62DE83-A519-F910-C01B-B0E86515C240}"/>
              </a:ext>
            </a:extLst>
          </p:cNvPr>
          <p:cNvPicPr>
            <a:picLocks noChangeAspect="1"/>
          </p:cNvPicPr>
          <p:nvPr/>
        </p:nvPicPr>
        <p:blipFill>
          <a:blip r:embed="rId2">
            <a:extLst>
              <a:ext uri="{28A0092B-C50C-407E-A947-70E740481C1C}">
                <a14:useLocalDpi xmlns:a14="http://schemas.microsoft.com/office/drawing/2010/main" val="0"/>
              </a:ext>
            </a:extLst>
          </a:blip>
          <a:srcRect l="34626" r="35289" b="3"/>
          <a:stretch>
            <a:fillRect/>
          </a:stretch>
        </p:blipFill>
        <p:spPr>
          <a:xfrm>
            <a:off x="838200" y="1779905"/>
            <a:ext cx="2065019" cy="3740785"/>
          </a:xfrm>
          <a:prstGeom prst="rect">
            <a:avLst/>
          </a:prstGeom>
          <a:noFill/>
        </p:spPr>
      </p:pic>
    </p:spTree>
    <p:extLst>
      <p:ext uri="{BB962C8B-B14F-4D97-AF65-F5344CB8AC3E}">
        <p14:creationId xmlns:p14="http://schemas.microsoft.com/office/powerpoint/2010/main" val="40223984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3766B5-2C26-B8E3-3F59-CA921D3CEE71}"/>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2CBB58F9-3B9B-5EEE-CFDB-B1FDE423B9AE}"/>
              </a:ext>
            </a:extLst>
          </p:cNvPr>
          <p:cNvSpPr txBox="1">
            <a:spLocks/>
          </p:cNvSpPr>
          <p:nvPr/>
        </p:nvSpPr>
        <p:spPr>
          <a:xfrm>
            <a:off x="0" y="765810"/>
            <a:ext cx="6808470" cy="6743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2400" kern="1200" dirty="0"/>
              <a:t>Rule 5.1 – Responsibilities of Supervising Attorneys</a:t>
            </a:r>
          </a:p>
        </p:txBody>
      </p:sp>
      <p:sp>
        <p:nvSpPr>
          <p:cNvPr id="2" name="Content Placeholder 2">
            <a:extLst>
              <a:ext uri="{FF2B5EF4-FFF2-40B4-BE49-F238E27FC236}">
                <a16:creationId xmlns:a16="http://schemas.microsoft.com/office/drawing/2014/main" id="{3BB27A4C-9D52-9F0F-98AE-667717825DAA}"/>
              </a:ext>
            </a:extLst>
          </p:cNvPr>
          <p:cNvSpPr txBox="1">
            <a:spLocks/>
          </p:cNvSpPr>
          <p:nvPr/>
        </p:nvSpPr>
        <p:spPr>
          <a:xfrm>
            <a:off x="0" y="1558607"/>
            <a:ext cx="8894332" cy="37407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kern="1200" dirty="0"/>
              <a:t>Must supervise and review associate work</a:t>
            </a:r>
          </a:p>
          <a:p>
            <a:pPr marL="685800" lvl="2">
              <a:spcBef>
                <a:spcPts val="1000"/>
              </a:spcBef>
            </a:pPr>
            <a:r>
              <a:rPr lang="en-US" sz="2400" kern="1200" dirty="0"/>
              <a:t>Call references.</a:t>
            </a:r>
          </a:p>
          <a:p>
            <a:pPr marL="685800" lvl="2">
              <a:spcBef>
                <a:spcPts val="1000"/>
              </a:spcBef>
            </a:pPr>
            <a:r>
              <a:rPr lang="en-US" sz="2400" kern="1200" dirty="0"/>
              <a:t>How do you go about training your associates?</a:t>
            </a:r>
          </a:p>
          <a:p>
            <a:pPr marL="1143000" lvl="4">
              <a:spcBef>
                <a:spcPts val="1000"/>
              </a:spcBef>
            </a:pPr>
            <a:r>
              <a:rPr lang="en-US" sz="2400" kern="1200" dirty="0"/>
              <a:t>Do you teach them how to prepare a case, train them on the most common issues, have them write appeals briefs, give them a mentor, have them observe client meetings &amp; hearings, and advise them on the cases you assign them?</a:t>
            </a:r>
          </a:p>
          <a:p>
            <a:pPr marL="685800" lvl="3">
              <a:spcBef>
                <a:spcPts val="1000"/>
              </a:spcBef>
            </a:pPr>
            <a:r>
              <a:rPr lang="en-US" sz="2400" kern="1200" dirty="0"/>
              <a:t>What do you require them to get your permission for? </a:t>
            </a:r>
          </a:p>
          <a:p>
            <a:pPr marL="1143000" lvl="5">
              <a:spcBef>
                <a:spcPts val="1000"/>
              </a:spcBef>
            </a:pPr>
            <a:r>
              <a:rPr lang="en-US" sz="2400" kern="1200" dirty="0" err="1"/>
              <a:t>Exs</a:t>
            </a:r>
            <a:r>
              <a:rPr lang="en-US" sz="2400" kern="1200" dirty="0"/>
              <a:t>. Withdrawing as rep or withdrawing a request for hearing; amending an AOD. </a:t>
            </a:r>
          </a:p>
        </p:txBody>
      </p:sp>
      <p:pic>
        <p:nvPicPr>
          <p:cNvPr id="5" name="Picture 4">
            <a:extLst>
              <a:ext uri="{FF2B5EF4-FFF2-40B4-BE49-F238E27FC236}">
                <a16:creationId xmlns:a16="http://schemas.microsoft.com/office/drawing/2014/main" id="{71459C7A-4CA0-CC3F-93D9-7A6DE282F1BF}"/>
              </a:ext>
            </a:extLst>
          </p:cNvPr>
          <p:cNvPicPr>
            <a:picLocks noChangeAspect="1"/>
          </p:cNvPicPr>
          <p:nvPr/>
        </p:nvPicPr>
        <p:blipFill>
          <a:blip r:embed="rId2">
            <a:extLst>
              <a:ext uri="{28A0092B-C50C-407E-A947-70E740481C1C}">
                <a14:useLocalDpi xmlns:a14="http://schemas.microsoft.com/office/drawing/2010/main" val="0"/>
              </a:ext>
            </a:extLst>
          </a:blip>
          <a:srcRect l="27527" r="27346" b="3"/>
          <a:stretch>
            <a:fillRect/>
          </a:stretch>
        </p:blipFill>
        <p:spPr>
          <a:xfrm>
            <a:off x="8894331" y="1440180"/>
            <a:ext cx="3097529" cy="3740785"/>
          </a:xfrm>
          <a:prstGeom prst="rect">
            <a:avLst/>
          </a:prstGeom>
          <a:noFill/>
        </p:spPr>
      </p:pic>
    </p:spTree>
    <p:extLst>
      <p:ext uri="{BB962C8B-B14F-4D97-AF65-F5344CB8AC3E}">
        <p14:creationId xmlns:p14="http://schemas.microsoft.com/office/powerpoint/2010/main" val="18911191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1BF160-904A-BB99-1224-61E08FA8BEED}"/>
              </a:ext>
            </a:extLst>
          </p:cNvPr>
          <p:cNvSpPr txBox="1"/>
          <p:nvPr/>
        </p:nvSpPr>
        <p:spPr>
          <a:xfrm>
            <a:off x="0" y="765810"/>
            <a:ext cx="6743700" cy="67437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000" kern="1200" dirty="0"/>
              <a:t>Rule 5.1 – Responsibilities of Supervising Attorneys, Cont.</a:t>
            </a:r>
          </a:p>
        </p:txBody>
      </p:sp>
      <p:sp>
        <p:nvSpPr>
          <p:cNvPr id="5" name="TextBox 4">
            <a:extLst>
              <a:ext uri="{FF2B5EF4-FFF2-40B4-BE49-F238E27FC236}">
                <a16:creationId xmlns:a16="http://schemas.microsoft.com/office/drawing/2014/main" id="{6A8E96DE-A1B3-3C64-770D-68D6AE0461BC}"/>
              </a:ext>
            </a:extLst>
          </p:cNvPr>
          <p:cNvSpPr txBox="1"/>
          <p:nvPr/>
        </p:nvSpPr>
        <p:spPr>
          <a:xfrm>
            <a:off x="3093719" y="1779905"/>
            <a:ext cx="8260080" cy="3740785"/>
          </a:xfrm>
          <a:prstGeom prst="rect">
            <a:avLst/>
          </a:prstGeom>
        </p:spPr>
        <p:txBody>
          <a:bodyPr vert="horz" lIns="91440" tIns="45720" rIns="91440" bIns="45720" rtlCol="0">
            <a:normAutofit/>
          </a:bodyPr>
          <a:lstStyle/>
          <a:p>
            <a:pPr marL="228600" indent="-228600">
              <a:lnSpc>
                <a:spcPct val="90000"/>
              </a:lnSpc>
              <a:spcBef>
                <a:spcPts val="1000"/>
              </a:spcBef>
              <a:buFont typeface="Arial" panose="020B0604020202020204" pitchFamily="34" charset="0"/>
              <a:buChar char="•"/>
            </a:pPr>
            <a:r>
              <a:rPr lang="en-US" sz="2400" kern="1200" dirty="0"/>
              <a:t>Client communication may still be required (see our Agreement)</a:t>
            </a:r>
          </a:p>
          <a:p>
            <a:pPr marL="685800" lvl="2" indent="-228600">
              <a:lnSpc>
                <a:spcPct val="90000"/>
              </a:lnSpc>
              <a:spcBef>
                <a:spcPts val="1000"/>
              </a:spcBef>
              <a:buFont typeface="Arial" panose="020B0604020202020204" pitchFamily="34" charset="0"/>
              <a:buChar char="•"/>
            </a:pPr>
            <a:r>
              <a:rPr lang="en-US" sz="2400" kern="1200" dirty="0"/>
              <a:t>Disclosure; re-assign cases to an associate; EDPNA on some cases </a:t>
            </a:r>
          </a:p>
          <a:p>
            <a:pPr marL="228600" indent="-228600">
              <a:lnSpc>
                <a:spcPct val="90000"/>
              </a:lnSpc>
              <a:spcBef>
                <a:spcPts val="1000"/>
              </a:spcBef>
              <a:buFont typeface="Arial" panose="020B0604020202020204" pitchFamily="34" charset="0"/>
              <a:buChar char="•"/>
            </a:pPr>
            <a:r>
              <a:rPr lang="en-US" sz="2400" kern="1200" dirty="0"/>
              <a:t>Ultimate responsibility stays with lead attorney </a:t>
            </a:r>
          </a:p>
          <a:p>
            <a:pPr marL="685800" lvl="2" indent="-228600">
              <a:lnSpc>
                <a:spcPct val="90000"/>
              </a:lnSpc>
              <a:spcBef>
                <a:spcPts val="1000"/>
              </a:spcBef>
              <a:buFont typeface="Arial" panose="020B0604020202020204" pitchFamily="34" charset="0"/>
              <a:buChar char="•"/>
            </a:pPr>
            <a:r>
              <a:rPr lang="en-US" sz="2400" kern="1200" dirty="0"/>
              <a:t>SSA makes you appoint a “primary” representative </a:t>
            </a:r>
          </a:p>
          <a:p>
            <a:pPr marL="685800" lvl="2" indent="-228600">
              <a:lnSpc>
                <a:spcPct val="90000"/>
              </a:lnSpc>
              <a:spcBef>
                <a:spcPts val="1000"/>
              </a:spcBef>
              <a:buFont typeface="Arial" panose="020B0604020202020204" pitchFamily="34" charset="0"/>
              <a:buChar char="•"/>
            </a:pPr>
            <a:r>
              <a:rPr lang="en-US" sz="2400" kern="1200" dirty="0"/>
              <a:t>Associates assign their fees to the law firm on their 1699 </a:t>
            </a:r>
          </a:p>
          <a:p>
            <a:pPr marL="685800" lvl="2" indent="-228600">
              <a:lnSpc>
                <a:spcPct val="90000"/>
              </a:lnSpc>
              <a:spcBef>
                <a:spcPts val="1000"/>
              </a:spcBef>
              <a:buFont typeface="Arial" panose="020B0604020202020204" pitchFamily="34" charset="0"/>
              <a:buChar char="•"/>
            </a:pPr>
            <a:r>
              <a:rPr lang="en-US" sz="2400" kern="1200" dirty="0"/>
              <a:t>Fire the associate if the ALJ calls you to complain about them</a:t>
            </a:r>
          </a:p>
        </p:txBody>
      </p:sp>
      <p:pic>
        <p:nvPicPr>
          <p:cNvPr id="7" name="Picture 6">
            <a:extLst>
              <a:ext uri="{FF2B5EF4-FFF2-40B4-BE49-F238E27FC236}">
                <a16:creationId xmlns:a16="http://schemas.microsoft.com/office/drawing/2014/main" id="{F5AF46FC-9A0D-AC7B-822F-2D78100467D1}"/>
              </a:ext>
            </a:extLst>
          </p:cNvPr>
          <p:cNvPicPr>
            <a:picLocks noChangeAspect="1"/>
          </p:cNvPicPr>
          <p:nvPr/>
        </p:nvPicPr>
        <p:blipFill>
          <a:blip r:embed="rId2">
            <a:extLst>
              <a:ext uri="{28A0092B-C50C-407E-A947-70E740481C1C}">
                <a14:useLocalDpi xmlns:a14="http://schemas.microsoft.com/office/drawing/2010/main" val="0"/>
              </a:ext>
            </a:extLst>
          </a:blip>
          <a:srcRect l="35246" r="33149" b="-2"/>
          <a:stretch>
            <a:fillRect/>
          </a:stretch>
        </p:blipFill>
        <p:spPr>
          <a:xfrm>
            <a:off x="554421" y="1779904"/>
            <a:ext cx="2065019" cy="3740785"/>
          </a:xfrm>
          <a:prstGeom prst="rect">
            <a:avLst/>
          </a:prstGeom>
          <a:noFill/>
        </p:spPr>
      </p:pic>
    </p:spTree>
    <p:extLst>
      <p:ext uri="{BB962C8B-B14F-4D97-AF65-F5344CB8AC3E}">
        <p14:creationId xmlns:p14="http://schemas.microsoft.com/office/powerpoint/2010/main" val="23725441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BA6538-53D4-C599-867F-42EDC75F776C}"/>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B543A95-1B64-BF2F-49A8-A5152EAC8A2D}"/>
              </a:ext>
            </a:extLst>
          </p:cNvPr>
          <p:cNvSpPr txBox="1">
            <a:spLocks/>
          </p:cNvSpPr>
          <p:nvPr/>
        </p:nvSpPr>
        <p:spPr>
          <a:xfrm>
            <a:off x="0" y="765810"/>
            <a:ext cx="6808470" cy="6743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2100" kern="1200"/>
              <a:t>Rule 5.3 – Responsibilities Regarding Nonlawyer Assistants</a:t>
            </a:r>
          </a:p>
        </p:txBody>
      </p:sp>
      <p:sp>
        <p:nvSpPr>
          <p:cNvPr id="2" name="Content Placeholder 2">
            <a:extLst>
              <a:ext uri="{FF2B5EF4-FFF2-40B4-BE49-F238E27FC236}">
                <a16:creationId xmlns:a16="http://schemas.microsoft.com/office/drawing/2014/main" id="{A2AE614E-8D2F-A13C-5AFC-C685DA53B40A}"/>
              </a:ext>
            </a:extLst>
          </p:cNvPr>
          <p:cNvSpPr txBox="1">
            <a:spLocks/>
          </p:cNvSpPr>
          <p:nvPr/>
        </p:nvSpPr>
        <p:spPr>
          <a:xfrm>
            <a:off x="198305" y="1647703"/>
            <a:ext cx="11155495" cy="374078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kern="1200" dirty="0"/>
              <a:t>Can perform substantive tasks under supervision</a:t>
            </a:r>
          </a:p>
          <a:p>
            <a:pPr marL="228600" lvl="1">
              <a:spcBef>
                <a:spcPts val="1000"/>
              </a:spcBef>
            </a:pPr>
            <a:r>
              <a:rPr lang="en-US" kern="1200" dirty="0"/>
              <a:t>Have written standard operating procedures and employee training materials </a:t>
            </a:r>
            <a:r>
              <a:rPr lang="en-US" kern="1200"/>
              <a:t>(could be useful if you need to defend a bar complaint</a:t>
            </a:r>
            <a:r>
              <a:rPr lang="en-US"/>
              <a:t>)?</a:t>
            </a:r>
            <a:endParaRPr lang="en-US" kern="1200"/>
          </a:p>
          <a:p>
            <a:pPr marL="685800" lvl="3">
              <a:spcBef>
                <a:spcPts val="1000"/>
              </a:spcBef>
            </a:pPr>
            <a:r>
              <a:rPr lang="en-US" sz="2200" kern="1200" dirty="0"/>
              <a:t>Ex: on SSA forms, assistant helps but you end up with a janitor lifting 0#</a:t>
            </a:r>
          </a:p>
          <a:p>
            <a:r>
              <a:rPr lang="en-US" sz="2400" kern="1200" dirty="0"/>
              <a:t>Cannot independently give legal advice or sign filings</a:t>
            </a:r>
          </a:p>
          <a:p>
            <a:pPr marL="228600" lvl="1">
              <a:spcBef>
                <a:spcPts val="1000"/>
              </a:spcBef>
            </a:pPr>
            <a:r>
              <a:rPr lang="en-US" kern="1200" dirty="0"/>
              <a:t>What is “legal advice” (ex: what to wear to the hearing?)</a:t>
            </a:r>
          </a:p>
          <a:p>
            <a:pPr marL="228600" lvl="1">
              <a:spcBef>
                <a:spcPts val="1000"/>
              </a:spcBef>
            </a:pPr>
            <a:r>
              <a:rPr lang="en-US" kern="1200" dirty="0"/>
              <a:t>Monitor or inspect it (listen to what assistants are actually saying)</a:t>
            </a:r>
          </a:p>
          <a:p>
            <a:r>
              <a:rPr lang="en-US" sz="2400" kern="1200" dirty="0"/>
              <a:t>Attorney must verify accuracy of all output</a:t>
            </a:r>
          </a:p>
          <a:p>
            <a:pPr marL="228600" lvl="1">
              <a:spcBef>
                <a:spcPts val="1000"/>
              </a:spcBef>
            </a:pPr>
            <a:r>
              <a:rPr lang="en-US" kern="1200" dirty="0"/>
              <a:t>Review ADRs, WHRs, etc.</a:t>
            </a:r>
          </a:p>
        </p:txBody>
      </p:sp>
      <p:pic>
        <p:nvPicPr>
          <p:cNvPr id="5" name="Picture 4">
            <a:extLst>
              <a:ext uri="{FF2B5EF4-FFF2-40B4-BE49-F238E27FC236}">
                <a16:creationId xmlns:a16="http://schemas.microsoft.com/office/drawing/2014/main" id="{1ACBEC13-0C4E-9837-ECF8-D04A40BBA71D}"/>
              </a:ext>
            </a:extLst>
          </p:cNvPr>
          <p:cNvPicPr>
            <a:picLocks noChangeAspect="1"/>
          </p:cNvPicPr>
          <p:nvPr/>
        </p:nvPicPr>
        <p:blipFill>
          <a:blip r:embed="rId2">
            <a:extLst>
              <a:ext uri="{28A0092B-C50C-407E-A947-70E740481C1C}">
                <a14:useLocalDpi xmlns:a14="http://schemas.microsoft.com/office/drawing/2010/main" val="0"/>
              </a:ext>
            </a:extLst>
          </a:blip>
          <a:srcRect l="27473" r="27400" b="3"/>
          <a:stretch>
            <a:fillRect/>
          </a:stretch>
        </p:blipFill>
        <p:spPr>
          <a:xfrm>
            <a:off x="9916122" y="2725357"/>
            <a:ext cx="2205186" cy="2663131"/>
          </a:xfrm>
          <a:prstGeom prst="rect">
            <a:avLst/>
          </a:prstGeom>
          <a:noFill/>
        </p:spPr>
      </p:pic>
    </p:spTree>
    <p:extLst>
      <p:ext uri="{BB962C8B-B14F-4D97-AF65-F5344CB8AC3E}">
        <p14:creationId xmlns:p14="http://schemas.microsoft.com/office/powerpoint/2010/main" val="17606469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SERC Slides</Template>
  <TotalTime>23</TotalTime>
  <Words>1925</Words>
  <Application>Microsoft Office PowerPoint</Application>
  <PresentationFormat>Widescreen</PresentationFormat>
  <Paragraphs>148</Paragraphs>
  <Slides>26</Slides>
  <Notes>1</Notes>
  <HiddenSlides>0</HiddenSlides>
  <MMClips>1</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26</vt:i4>
      </vt:variant>
    </vt:vector>
  </HeadingPairs>
  <TitlesOfParts>
    <vt:vector size="37" baseType="lpstr">
      <vt:lpstr>Aptos</vt:lpstr>
      <vt:lpstr>Aptos Display</vt:lpstr>
      <vt:lpstr>Arial</vt:lpstr>
      <vt:lpstr>Times New Roman</vt:lpstr>
      <vt:lpstr>Wingdings</vt:lpstr>
      <vt:lpstr>Office Theme</vt:lpstr>
      <vt:lpstr>Custom Design</vt:lpstr>
      <vt:lpstr>1_Custom Design</vt:lpstr>
      <vt:lpstr>2_Custom Design</vt:lpstr>
      <vt:lpstr>3_Custom Design</vt:lpstr>
      <vt:lpstr>4_Custom Design</vt:lpstr>
      <vt:lpstr>Who’s Doing the Work</vt:lpstr>
      <vt:lpstr>Key Model Rules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Outsourcing to Contractors</vt:lpstr>
      <vt:lpstr>Offshore Delegation</vt:lpstr>
      <vt:lpstr>Offshore Practical Risks &amp; Precautions</vt:lpstr>
      <vt:lpstr>Using AI in Legal Practice</vt:lpstr>
      <vt:lpstr>Informed Consent &amp; Communication</vt:lpstr>
      <vt:lpstr>Example AI Disclosure/Consent</vt:lpstr>
      <vt:lpstr>Example Fee Agreement Language</vt:lpstr>
      <vt:lpstr>PowerPoint Presentation</vt:lpstr>
      <vt:lpstr>PowerPoint Presentation</vt:lpstr>
      <vt:lpstr>SSA’s Categories of Evidence</vt:lpstr>
      <vt:lpstr>“All Evidence Rule”/Attorney Client Privilege</vt:lpstr>
      <vt:lpstr>SSA’s Rules of Conduct </vt:lpstr>
      <vt:lpstr>Ethics Opinion Highlights</vt:lpstr>
      <vt:lpstr>CLE Wrap-Up &amp; Q&amp;A</vt:lpstr>
      <vt:lpstr>visit us @  getssd.com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Who’s Doing the Work</dc:title>
  <dc:creator>Emily Sobol</dc:creator>
  <cp:lastModifiedBy>Sara Carroll</cp:lastModifiedBy>
  <cp:revision>132</cp:revision>
  <dcterms:created xsi:type="dcterms:W3CDTF">2024-07-24T17:49:00Z</dcterms:created>
  <dcterms:modified xsi:type="dcterms:W3CDTF">2026-04-17T23:14:18Z</dcterms:modified>
</cp:coreProperties>
</file>