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716" r:id="rId6"/>
    <p:sldMasterId id="2147483718" r:id="rId7"/>
    <p:sldMasterId id="2147483650" r:id="rId8"/>
    <p:sldMasterId id="2147483703" r:id="rId9"/>
    <p:sldMasterId id="2147483675" r:id="rId10"/>
    <p:sldMasterId id="2147483683" r:id="rId11"/>
    <p:sldMasterId id="2147483720" r:id="rId12"/>
  </p:sldMasterIdLst>
  <p:sldIdLst>
    <p:sldId id="256" r:id="rId13"/>
    <p:sldId id="258" r:id="rId14"/>
    <p:sldId id="269" r:id="rId15"/>
    <p:sldId id="335" r:id="rId16"/>
    <p:sldId id="336" r:id="rId17"/>
    <p:sldId id="309" r:id="rId18"/>
    <p:sldId id="334" r:id="rId19"/>
    <p:sldId id="303" r:id="rId20"/>
    <p:sldId id="302" r:id="rId21"/>
    <p:sldId id="310" r:id="rId22"/>
    <p:sldId id="306" r:id="rId23"/>
    <p:sldId id="311" r:id="rId24"/>
    <p:sldId id="307" r:id="rId25"/>
    <p:sldId id="278" r:id="rId26"/>
    <p:sldId id="304" r:id="rId27"/>
    <p:sldId id="305" r:id="rId28"/>
    <p:sldId id="312" r:id="rId29"/>
    <p:sldId id="313" r:id="rId30"/>
    <p:sldId id="314" r:id="rId31"/>
    <p:sldId id="315" r:id="rId32"/>
    <p:sldId id="299" r:id="rId33"/>
    <p:sldId id="298" r:id="rId34"/>
    <p:sldId id="300" r:id="rId35"/>
    <p:sldId id="301" r:id="rId36"/>
    <p:sldId id="316" r:id="rId37"/>
    <p:sldId id="317" r:id="rId38"/>
    <p:sldId id="318" r:id="rId39"/>
    <p:sldId id="319" r:id="rId40"/>
    <p:sldId id="337" r:id="rId41"/>
    <p:sldId id="331" r:id="rId42"/>
    <p:sldId id="332" r:id="rId43"/>
    <p:sldId id="320" r:id="rId44"/>
    <p:sldId id="321" r:id="rId45"/>
    <p:sldId id="262" r:id="rId46"/>
    <p:sldId id="322" r:id="rId47"/>
    <p:sldId id="323" r:id="rId48"/>
    <p:sldId id="324" r:id="rId49"/>
    <p:sldId id="325" r:id="rId50"/>
    <p:sldId id="326" r:id="rId51"/>
    <p:sldId id="327" r:id="rId52"/>
    <p:sldId id="328" r:id="rId53"/>
    <p:sldId id="329" r:id="rId54"/>
    <p:sldId id="330" r:id="rId55"/>
    <p:sldId id="280" r:id="rId56"/>
    <p:sldId id="285" r:id="rId57"/>
    <p:sldId id="286" r:id="rId58"/>
    <p:sldId id="287" r:id="rId59"/>
    <p:sldId id="288" r:id="rId60"/>
    <p:sldId id="289" r:id="rId61"/>
    <p:sldId id="290" r:id="rId62"/>
    <p:sldId id="292" r:id="rId63"/>
    <p:sldId id="293" r:id="rId64"/>
    <p:sldId id="294" r:id="rId65"/>
    <p:sldId id="295" r:id="rId66"/>
    <p:sldId id="291" r:id="rId67"/>
    <p:sldId id="296" r:id="rId68"/>
    <p:sldId id="297" r:id="rId69"/>
    <p:sldId id="281" r:id="rId70"/>
    <p:sldId id="33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4.xml"/><Relationship Id="rId71" Type="http://schemas.openxmlformats.org/officeDocument/2006/relationships/slide" Target="slides/slide5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94A3-08FF-9F09-4E00-CA572C87DF03}"/>
              </a:ext>
            </a:extLst>
          </p:cNvPr>
          <p:cNvSpPr>
            <a:spLocks noGrp="1"/>
          </p:cNvSpPr>
          <p:nvPr>
            <p:ph type="ctrTitle"/>
          </p:nvPr>
        </p:nvSpPr>
        <p:spPr>
          <a:xfrm>
            <a:off x="0" y="3007688"/>
            <a:ext cx="6640830" cy="842623"/>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F812367A-4C2F-877A-B019-C3C640F09D8D}"/>
              </a:ext>
            </a:extLst>
          </p:cNvPr>
          <p:cNvSpPr>
            <a:spLocks noGrp="1"/>
          </p:cNvSpPr>
          <p:nvPr>
            <p:ph type="subTitle" idx="1"/>
          </p:nvPr>
        </p:nvSpPr>
        <p:spPr>
          <a:xfrm>
            <a:off x="0" y="4271623"/>
            <a:ext cx="3257550" cy="620417"/>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311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7F81-C0B8-FE9C-304C-6431511CB88A}"/>
              </a:ext>
            </a:extLst>
          </p:cNvPr>
          <p:cNvSpPr>
            <a:spLocks noGrp="1"/>
          </p:cNvSpPr>
          <p:nvPr>
            <p:ph type="title"/>
          </p:nvPr>
        </p:nvSpPr>
        <p:spPr>
          <a:xfrm>
            <a:off x="838200" y="26225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4998CE-83B1-9562-21E7-5D5151ED86CE}"/>
              </a:ext>
            </a:extLst>
          </p:cNvPr>
          <p:cNvSpPr>
            <a:spLocks noGrp="1"/>
          </p:cNvSpPr>
          <p:nvPr>
            <p:ph idx="1"/>
          </p:nvPr>
        </p:nvSpPr>
        <p:spPr>
          <a:xfrm>
            <a:off x="838200" y="17113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8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61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5A58-A217-DA23-8DE9-5AA070189CE2}"/>
              </a:ext>
            </a:extLst>
          </p:cNvPr>
          <p:cNvSpPr>
            <a:spLocks noGrp="1"/>
          </p:cNvSpPr>
          <p:nvPr>
            <p:ph type="title"/>
          </p:nvPr>
        </p:nvSpPr>
        <p:spPr>
          <a:xfrm>
            <a:off x="102870" y="249452"/>
            <a:ext cx="3509009" cy="4882618"/>
          </a:xfrm>
        </p:spPr>
        <p:txBody>
          <a:bodyPr>
            <a:normAutofit/>
          </a:bodyPr>
          <a:lstStyle>
            <a:lvl1pPr algn="ctr">
              <a:defRPr sz="4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4430697-1D10-827D-8910-82AE76DDAD99}"/>
              </a:ext>
            </a:extLst>
          </p:cNvPr>
          <p:cNvSpPr>
            <a:spLocks noGrp="1"/>
          </p:cNvSpPr>
          <p:nvPr>
            <p:ph idx="1"/>
          </p:nvPr>
        </p:nvSpPr>
        <p:spPr>
          <a:xfrm>
            <a:off x="4038600" y="246868"/>
            <a:ext cx="7898130" cy="6364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03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14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C2AB-5602-99A3-ECE3-5E595B884511}"/>
              </a:ext>
            </a:extLst>
          </p:cNvPr>
          <p:cNvSpPr>
            <a:spLocks noGrp="1"/>
          </p:cNvSpPr>
          <p:nvPr>
            <p:ph type="title"/>
          </p:nvPr>
        </p:nvSpPr>
        <p:spPr>
          <a:xfrm>
            <a:off x="838200" y="16684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30395FB-8EBD-4CAE-0244-1781DF04CB5E}"/>
              </a:ext>
            </a:extLst>
          </p:cNvPr>
          <p:cNvSpPr>
            <a:spLocks noGrp="1"/>
          </p:cNvSpPr>
          <p:nvPr>
            <p:ph idx="1"/>
          </p:nvPr>
        </p:nvSpPr>
        <p:spPr>
          <a:xfrm>
            <a:off x="838200" y="15855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33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22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branch with pink flowers&#10;&#10;Description automatically generated">
            <a:extLst>
              <a:ext uri="{FF2B5EF4-FFF2-40B4-BE49-F238E27FC236}">
                <a16:creationId xmlns:a16="http://schemas.microsoft.com/office/drawing/2014/main" id="{619414DC-0E11-7DAF-D008-283EA4E52D3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E11944-696F-A3C6-2F47-C8945A006F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84A18-B7FF-6A26-E65A-D62FCB2BB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886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694-F7AB-E890-B2C0-8B5CC04690C6}"/>
              </a:ext>
            </a:extLst>
          </p:cNvPr>
          <p:cNvSpPr>
            <a:spLocks noGrp="1"/>
          </p:cNvSpPr>
          <p:nvPr>
            <p:ph type="title"/>
          </p:nvPr>
        </p:nvSpPr>
        <p:spPr>
          <a:xfrm>
            <a:off x="0" y="-1"/>
            <a:ext cx="2200940" cy="617751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7404E1F-5770-D44B-4E0A-840EEA53AD2E}"/>
              </a:ext>
            </a:extLst>
          </p:cNvPr>
          <p:cNvSpPr>
            <a:spLocks noGrp="1"/>
          </p:cNvSpPr>
          <p:nvPr>
            <p:ph idx="1"/>
          </p:nvPr>
        </p:nvSpPr>
        <p:spPr>
          <a:xfrm>
            <a:off x="2358655" y="136524"/>
            <a:ext cx="8995145" cy="6040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B9B98-32C8-BB04-6C79-627B39834FA5}"/>
              </a:ext>
            </a:extLst>
          </p:cNvPr>
          <p:cNvSpPr>
            <a:spLocks noGrp="1"/>
          </p:cNvSpPr>
          <p:nvPr>
            <p:ph type="dt" sz="half" idx="10"/>
          </p:nvPr>
        </p:nvSpPr>
        <p:spPr/>
        <p:txBody>
          <a:bodyPr/>
          <a:lstStyle/>
          <a:p>
            <a:fld id="{53BFF172-563F-41BA-9967-B165C8CDB4DC}" type="datetimeFigureOut">
              <a:rPr lang="en-US" smtClean="0"/>
              <a:t>4/3/2025</a:t>
            </a:fld>
            <a:endParaRPr lang="en-US"/>
          </a:p>
        </p:txBody>
      </p:sp>
      <p:sp>
        <p:nvSpPr>
          <p:cNvPr id="5" name="Footer Placeholder 4">
            <a:extLst>
              <a:ext uri="{FF2B5EF4-FFF2-40B4-BE49-F238E27FC236}">
                <a16:creationId xmlns:a16="http://schemas.microsoft.com/office/drawing/2014/main" id="{3721C894-5341-3D5A-85AC-71037C8C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4D49A-F1F3-5214-59E5-1D1265D57E32}"/>
              </a:ext>
            </a:extLst>
          </p:cNvPr>
          <p:cNvSpPr>
            <a:spLocks noGrp="1"/>
          </p:cNvSpPr>
          <p:nvPr>
            <p:ph type="sldNum" sz="quarter" idx="12"/>
          </p:nvPr>
        </p:nvSpPr>
        <p:spPr/>
        <p:txBody>
          <a:bodyPr/>
          <a:lstStyle/>
          <a:p>
            <a:fld id="{8566D0B8-7253-4386-B887-791A57BEA8D6}" type="slidenum">
              <a:rPr lang="en-US" smtClean="0"/>
              <a:t>‹#›</a:t>
            </a:fld>
            <a:endParaRPr lang="en-US"/>
          </a:p>
        </p:txBody>
      </p:sp>
    </p:spTree>
    <p:extLst>
      <p:ext uri="{BB962C8B-B14F-4D97-AF65-F5344CB8AC3E}">
        <p14:creationId xmlns:p14="http://schemas.microsoft.com/office/powerpoint/2010/main" val="23939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ED02-F9EB-B4DE-9202-DB6AA50E9B45}"/>
              </a:ext>
            </a:extLst>
          </p:cNvPr>
          <p:cNvSpPr>
            <a:spLocks noGrp="1"/>
          </p:cNvSpPr>
          <p:nvPr>
            <p:ph type="title"/>
          </p:nvPr>
        </p:nvSpPr>
        <p:spPr>
          <a:xfrm>
            <a:off x="0" y="281305"/>
            <a:ext cx="6808470" cy="67437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A8CF364-4903-5AAF-974D-422D05A2A0B6}"/>
              </a:ext>
            </a:extLst>
          </p:cNvPr>
          <p:cNvSpPr>
            <a:spLocks noGrp="1"/>
          </p:cNvSpPr>
          <p:nvPr>
            <p:ph idx="1"/>
          </p:nvPr>
        </p:nvSpPr>
        <p:spPr>
          <a:xfrm>
            <a:off x="480060" y="1209992"/>
            <a:ext cx="11231880" cy="443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85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8EF9-00B2-73AE-6D54-88F48283B8A1}"/>
              </a:ext>
            </a:extLst>
          </p:cNvPr>
          <p:cNvSpPr>
            <a:spLocks noGrp="1"/>
          </p:cNvSpPr>
          <p:nvPr>
            <p:ph type="title"/>
          </p:nvPr>
        </p:nvSpPr>
        <p:spPr>
          <a:xfrm>
            <a:off x="6267450" y="136525"/>
            <a:ext cx="10515600" cy="132556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4B8D1A5-6AB6-53D8-23B4-68379E822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3E09B-C674-9FAF-C3BC-72B37AF3E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7D3C0-FEF2-3B00-07FC-838C3345739D}"/>
              </a:ext>
            </a:extLst>
          </p:cNvPr>
          <p:cNvSpPr>
            <a:spLocks noGrp="1"/>
          </p:cNvSpPr>
          <p:nvPr>
            <p:ph type="dt" sz="half" idx="10"/>
          </p:nvPr>
        </p:nvSpPr>
        <p:spPr/>
        <p:txBody>
          <a:bodyPr/>
          <a:lstStyle/>
          <a:p>
            <a:fld id="{F9BCD058-74F5-4D81-AE71-09FEDE6B760E}" type="datetimeFigureOut">
              <a:rPr lang="en-US" smtClean="0"/>
              <a:t>4/3/2025</a:t>
            </a:fld>
            <a:endParaRPr lang="en-US"/>
          </a:p>
        </p:txBody>
      </p:sp>
      <p:sp>
        <p:nvSpPr>
          <p:cNvPr id="6" name="Footer Placeholder 5">
            <a:extLst>
              <a:ext uri="{FF2B5EF4-FFF2-40B4-BE49-F238E27FC236}">
                <a16:creationId xmlns:a16="http://schemas.microsoft.com/office/drawing/2014/main" id="{DABE36A2-CFB2-543B-447B-8A0DCC3CE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423CA-ACFA-BCFC-BF2B-021BE581D16B}"/>
              </a:ext>
            </a:extLst>
          </p:cNvPr>
          <p:cNvSpPr>
            <a:spLocks noGrp="1"/>
          </p:cNvSpPr>
          <p:nvPr>
            <p:ph type="sldNum" sz="quarter" idx="12"/>
          </p:nvPr>
        </p:nvSpPr>
        <p:spPr/>
        <p:txBody>
          <a:bodyPr/>
          <a:lstStyle/>
          <a:p>
            <a:fld id="{DFBD87C8-3734-42FF-B351-112473718415}" type="slidenum">
              <a:rPr lang="en-US" smtClean="0"/>
              <a:t>‹#›</a:t>
            </a:fld>
            <a:endParaRPr lang="en-US"/>
          </a:p>
        </p:txBody>
      </p:sp>
    </p:spTree>
    <p:extLst>
      <p:ext uri="{BB962C8B-B14F-4D97-AF65-F5344CB8AC3E}">
        <p14:creationId xmlns:p14="http://schemas.microsoft.com/office/powerpoint/2010/main" val="351251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ED02-F9EB-B4DE-9202-DB6AA50E9B45}"/>
              </a:ext>
            </a:extLst>
          </p:cNvPr>
          <p:cNvSpPr>
            <a:spLocks noGrp="1"/>
          </p:cNvSpPr>
          <p:nvPr>
            <p:ph type="title"/>
          </p:nvPr>
        </p:nvSpPr>
        <p:spPr>
          <a:xfrm>
            <a:off x="0" y="281305"/>
            <a:ext cx="6808470" cy="674370"/>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A8CF364-4903-5AAF-974D-422D05A2A0B6}"/>
              </a:ext>
            </a:extLst>
          </p:cNvPr>
          <p:cNvSpPr>
            <a:spLocks noGrp="1"/>
          </p:cNvSpPr>
          <p:nvPr>
            <p:ph idx="1"/>
          </p:nvPr>
        </p:nvSpPr>
        <p:spPr>
          <a:xfrm>
            <a:off x="480060" y="1209992"/>
            <a:ext cx="11231880" cy="44380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44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ED02-F9EB-B4DE-9202-DB6AA50E9B45}"/>
              </a:ext>
            </a:extLst>
          </p:cNvPr>
          <p:cNvSpPr>
            <a:spLocks noGrp="1"/>
          </p:cNvSpPr>
          <p:nvPr>
            <p:ph type="title"/>
          </p:nvPr>
        </p:nvSpPr>
        <p:spPr>
          <a:xfrm>
            <a:off x="0" y="281305"/>
            <a:ext cx="6808470" cy="67437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A8CF364-4903-5AAF-974D-422D05A2A0B6}"/>
              </a:ext>
            </a:extLst>
          </p:cNvPr>
          <p:cNvSpPr>
            <a:spLocks noGrp="1"/>
          </p:cNvSpPr>
          <p:nvPr>
            <p:ph idx="1"/>
          </p:nvPr>
        </p:nvSpPr>
        <p:spPr>
          <a:xfrm>
            <a:off x="480060" y="1209992"/>
            <a:ext cx="11231880" cy="44380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916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979F-40DE-BF47-477E-C772FCE05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4E05B-6251-A38B-C630-0DF5039BAE84}"/>
              </a:ext>
            </a:extLst>
          </p:cNvPr>
          <p:cNvSpPr>
            <a:spLocks noGrp="1"/>
          </p:cNvSpPr>
          <p:nvPr>
            <p:ph idx="1"/>
          </p:nvPr>
        </p:nvSpPr>
        <p:spPr>
          <a:xfrm>
            <a:off x="838200" y="1825625"/>
            <a:ext cx="10515600" cy="366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27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1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557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4A9EAB-316A-68CD-DECC-39A52C0650DF}"/>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D96B067-8A97-3D22-5374-7CAD92334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F1553-0347-5AE6-A201-3F281364A6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9DBD8-D8B3-CAB4-40DE-13F1CECDA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4A82DF-2DF4-4ECA-A118-31C9F96E63E8}" type="datetimeFigureOut">
              <a:rPr lang="en-US" smtClean="0"/>
              <a:t>4/3/2025</a:t>
            </a:fld>
            <a:endParaRPr lang="en-US"/>
          </a:p>
        </p:txBody>
      </p:sp>
      <p:sp>
        <p:nvSpPr>
          <p:cNvPr id="5" name="Footer Placeholder 4">
            <a:extLst>
              <a:ext uri="{FF2B5EF4-FFF2-40B4-BE49-F238E27FC236}">
                <a16:creationId xmlns:a16="http://schemas.microsoft.com/office/drawing/2014/main" id="{8859A04A-77C0-5C8F-CC6A-2A33D0333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3493F7-20D2-C0E0-95DE-000351182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4659B5-1575-4DDB-8CC3-B54D683D5BAB}" type="slidenum">
              <a:rPr lang="en-US" smtClean="0"/>
              <a:t>‹#›</a:t>
            </a:fld>
            <a:endParaRPr lang="en-US"/>
          </a:p>
        </p:txBody>
      </p:sp>
    </p:spTree>
    <p:extLst>
      <p:ext uri="{BB962C8B-B14F-4D97-AF65-F5344CB8AC3E}">
        <p14:creationId xmlns:p14="http://schemas.microsoft.com/office/powerpoint/2010/main" val="3769750491"/>
      </p:ext>
    </p:extLst>
  </p:cSld>
  <p:clrMap bg1="lt1" tx1="dk1" bg2="lt2" tx2="dk2" accent1="accent1" accent2="accent2" accent3="accent3" accent4="accent4" accent5="accent5" accent6="accent6" hlink="hlink" folHlink="folHlink"/>
  <p:sldLayoutIdLst>
    <p:sldLayoutId id="214748364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9ACCB8-A093-88ED-0269-C39468044C2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9BE4F2-3EE5-BE4D-8F64-083A81432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58BE65-B6D7-3077-F8B4-873BF4AEC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287AE-6D77-9280-1526-C2BAAE5C6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5E6281-5E8F-47AA-BF64-9491E4C98D3D}" type="datetimeFigureOut">
              <a:rPr lang="en-US" smtClean="0"/>
              <a:t>4/3/2025</a:t>
            </a:fld>
            <a:endParaRPr lang="en-US"/>
          </a:p>
        </p:txBody>
      </p:sp>
      <p:sp>
        <p:nvSpPr>
          <p:cNvPr id="5" name="Footer Placeholder 4">
            <a:extLst>
              <a:ext uri="{FF2B5EF4-FFF2-40B4-BE49-F238E27FC236}">
                <a16:creationId xmlns:a16="http://schemas.microsoft.com/office/drawing/2014/main" id="{71AC5578-0D8D-1B91-E1CB-141FE2BC7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47D6E3-C9FC-EF12-541F-962F312D0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5AF2AB-9647-4B3A-A3D3-0B30382ED284}" type="slidenum">
              <a:rPr lang="en-US" smtClean="0"/>
              <a:t>‹#›</a:t>
            </a:fld>
            <a:endParaRPr lang="en-US"/>
          </a:p>
        </p:txBody>
      </p:sp>
    </p:spTree>
    <p:extLst>
      <p:ext uri="{BB962C8B-B14F-4D97-AF65-F5344CB8AC3E}">
        <p14:creationId xmlns:p14="http://schemas.microsoft.com/office/powerpoint/2010/main" val="934041862"/>
      </p:ext>
    </p:extLst>
  </p:cSld>
  <p:clrMap bg1="lt1" tx1="dk1" bg2="lt2" tx2="dk2" accent1="accent1" accent2="accent2" accent3="accent3" accent4="accent4" accent5="accent5" accent6="accent6" hlink="hlink" folHlink="folHlink"/>
  <p:sldLayoutIdLst>
    <p:sldLayoutId id="2147483660" r:id="rId1"/>
    <p:sldLayoutId id="214748372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9ACCB8-A093-88ED-0269-C39468044C2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9BE4F2-3EE5-BE4D-8F64-083A81432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58BE65-B6D7-3077-F8B4-873BF4AEC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287AE-6D77-9280-1526-C2BAAE5C6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5E6281-5E8F-47AA-BF64-9491E4C98D3D}" type="datetimeFigureOut">
              <a:rPr lang="en-US" smtClean="0"/>
              <a:t>4/3/2025</a:t>
            </a:fld>
            <a:endParaRPr lang="en-US"/>
          </a:p>
        </p:txBody>
      </p:sp>
      <p:sp>
        <p:nvSpPr>
          <p:cNvPr id="5" name="Footer Placeholder 4">
            <a:extLst>
              <a:ext uri="{FF2B5EF4-FFF2-40B4-BE49-F238E27FC236}">
                <a16:creationId xmlns:a16="http://schemas.microsoft.com/office/drawing/2014/main" id="{71AC5578-0D8D-1B91-E1CB-141FE2BC7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47D6E3-C9FC-EF12-541F-962F312D0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5AF2AB-9647-4B3A-A3D3-0B30382ED284}" type="slidenum">
              <a:rPr lang="en-US" smtClean="0"/>
              <a:t>‹#›</a:t>
            </a:fld>
            <a:endParaRPr lang="en-US"/>
          </a:p>
        </p:txBody>
      </p:sp>
    </p:spTree>
    <p:extLst>
      <p:ext uri="{BB962C8B-B14F-4D97-AF65-F5344CB8AC3E}">
        <p14:creationId xmlns:p14="http://schemas.microsoft.com/office/powerpoint/2010/main" val="1320264598"/>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9ACCB8-A093-88ED-0269-C39468044C2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9BE4F2-3EE5-BE4D-8F64-083A81432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58BE65-B6D7-3077-F8B4-873BF4AEC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287AE-6D77-9280-1526-C2BAAE5C6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5E6281-5E8F-47AA-BF64-9491E4C98D3D}" type="datetimeFigureOut">
              <a:rPr lang="en-US" smtClean="0"/>
              <a:t>4/3/2025</a:t>
            </a:fld>
            <a:endParaRPr lang="en-US"/>
          </a:p>
        </p:txBody>
      </p:sp>
      <p:sp>
        <p:nvSpPr>
          <p:cNvPr id="5" name="Footer Placeholder 4">
            <a:extLst>
              <a:ext uri="{FF2B5EF4-FFF2-40B4-BE49-F238E27FC236}">
                <a16:creationId xmlns:a16="http://schemas.microsoft.com/office/drawing/2014/main" id="{71AC5578-0D8D-1B91-E1CB-141FE2BC7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47D6E3-C9FC-EF12-541F-962F312D0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5AF2AB-9647-4B3A-A3D3-0B30382ED284}" type="slidenum">
              <a:rPr lang="en-US" smtClean="0"/>
              <a:t>‹#›</a:t>
            </a:fld>
            <a:endParaRPr lang="en-US"/>
          </a:p>
        </p:txBody>
      </p:sp>
    </p:spTree>
    <p:extLst>
      <p:ext uri="{BB962C8B-B14F-4D97-AF65-F5344CB8AC3E}">
        <p14:creationId xmlns:p14="http://schemas.microsoft.com/office/powerpoint/2010/main" val="1137207033"/>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B6B5FD-3CF7-2A8A-A028-E174BFFBA1E0}"/>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4D809A9-8A6B-A4C2-1A5F-72BFEC966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5A5C3C-8545-7227-401F-F673591D3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989FE-63BE-9B8B-648B-EB7022277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7EEE86-4367-47BC-ACD6-271C350E53FC}" type="datetimeFigureOut">
              <a:rPr lang="en-US" smtClean="0"/>
              <a:t>4/3/2025</a:t>
            </a:fld>
            <a:endParaRPr lang="en-US"/>
          </a:p>
        </p:txBody>
      </p:sp>
      <p:sp>
        <p:nvSpPr>
          <p:cNvPr id="5" name="Footer Placeholder 4">
            <a:extLst>
              <a:ext uri="{FF2B5EF4-FFF2-40B4-BE49-F238E27FC236}">
                <a16:creationId xmlns:a16="http://schemas.microsoft.com/office/drawing/2014/main" id="{B30296AF-FC5A-7A93-4185-AE2A6E2C12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F2554C-FE7E-3973-51E3-58302F167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A34C09-E6A8-4AFC-B47F-4E19DAAF121C}" type="slidenum">
              <a:rPr lang="en-US" smtClean="0"/>
              <a:t>‹#›</a:t>
            </a:fld>
            <a:endParaRPr lang="en-US"/>
          </a:p>
        </p:txBody>
      </p:sp>
    </p:spTree>
    <p:extLst>
      <p:ext uri="{BB962C8B-B14F-4D97-AF65-F5344CB8AC3E}">
        <p14:creationId xmlns:p14="http://schemas.microsoft.com/office/powerpoint/2010/main" val="4004731606"/>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ue background with white text&#10;&#10;Description automatically generated">
            <a:extLst>
              <a:ext uri="{FF2B5EF4-FFF2-40B4-BE49-F238E27FC236}">
                <a16:creationId xmlns:a16="http://schemas.microsoft.com/office/drawing/2014/main" id="{0593557D-CA32-24E0-C50E-F5D8CDC671D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E5E51A1-8FA6-DB32-D928-439A756E2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3DEA4F-494C-401C-0879-AAC254C7D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287D3-EDCB-0816-B1CE-66937FA40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F67072-E683-4179-9FB8-36B92AC0DFDE}" type="datetimeFigureOut">
              <a:rPr lang="en-US" smtClean="0"/>
              <a:t>4/3/2025</a:t>
            </a:fld>
            <a:endParaRPr lang="en-US"/>
          </a:p>
        </p:txBody>
      </p:sp>
      <p:sp>
        <p:nvSpPr>
          <p:cNvPr id="5" name="Footer Placeholder 4">
            <a:extLst>
              <a:ext uri="{FF2B5EF4-FFF2-40B4-BE49-F238E27FC236}">
                <a16:creationId xmlns:a16="http://schemas.microsoft.com/office/drawing/2014/main" id="{99F78767-176A-FC39-6AD9-54C3A7E20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0EFB26-264C-02F9-9ACC-6461416D0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85755C-4193-4880-A351-A8CE048F31B3}" type="slidenum">
              <a:rPr lang="en-US" smtClean="0"/>
              <a:t>‹#›</a:t>
            </a:fld>
            <a:endParaRPr lang="en-US"/>
          </a:p>
        </p:txBody>
      </p:sp>
    </p:spTree>
    <p:extLst>
      <p:ext uri="{BB962C8B-B14F-4D97-AF65-F5344CB8AC3E}">
        <p14:creationId xmlns:p14="http://schemas.microsoft.com/office/powerpoint/2010/main" val="1303610014"/>
      </p:ext>
    </p:extLst>
  </p:cSld>
  <p:clrMap bg1="lt1" tx1="dk1" bg2="lt2" tx2="dk2" accent1="accent1" accent2="accent2" accent3="accent3" accent4="accent4" accent5="accent5" accent6="accent6" hlink="hlink" folHlink="folHlink"/>
  <p:sldLayoutIdLst>
    <p:sldLayoutId id="2147483705"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592E3E-C2A7-359F-AFDB-0F72F3242221}"/>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EC9EFD9-559E-CE67-7BD0-8772C5B97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F5D6B6-4A1C-4096-BB85-160F7E6D3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70273-DD75-9930-A1DA-8F4957C8D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C05B5-7306-468E-BF72-930FA498B161}" type="datetimeFigureOut">
              <a:rPr lang="en-US" smtClean="0"/>
              <a:t>4/3/2025</a:t>
            </a:fld>
            <a:endParaRPr lang="en-US"/>
          </a:p>
        </p:txBody>
      </p:sp>
      <p:sp>
        <p:nvSpPr>
          <p:cNvPr id="5" name="Footer Placeholder 4">
            <a:extLst>
              <a:ext uri="{FF2B5EF4-FFF2-40B4-BE49-F238E27FC236}">
                <a16:creationId xmlns:a16="http://schemas.microsoft.com/office/drawing/2014/main" id="{864FCF93-F86E-4EDF-C032-4790500A0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93D6110-1CD5-3324-FE00-36E7EAE6B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4DAFF4-6EF1-49C3-86C2-1DE95564C0D2}" type="slidenum">
              <a:rPr lang="en-US" smtClean="0"/>
              <a:t>‹#›</a:t>
            </a:fld>
            <a:endParaRPr lang="en-US"/>
          </a:p>
        </p:txBody>
      </p:sp>
    </p:spTree>
    <p:extLst>
      <p:ext uri="{BB962C8B-B14F-4D97-AF65-F5344CB8AC3E}">
        <p14:creationId xmlns:p14="http://schemas.microsoft.com/office/powerpoint/2010/main" val="1091379691"/>
      </p:ext>
    </p:extLst>
  </p:cSld>
  <p:clrMap bg1="lt1" tx1="dk1" bg2="lt2" tx2="dk2" accent1="accent1" accent2="accent2" accent3="accent3" accent4="accent4" accent5="accent5" accent6="accent6" hlink="hlink" folHlink="folHlink"/>
  <p:sldLayoutIdLst>
    <p:sldLayoutId id="2147483677"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A01C-1508-A1C7-7D8F-9B36678063C0}"/>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A4603B-5120-79BE-D6DC-BEDBF43B22E7}"/>
              </a:ext>
            </a:extLst>
          </p:cNvPr>
          <p:cNvSpPr>
            <a:spLocks noGrp="1"/>
          </p:cNvSpPr>
          <p:nvPr>
            <p:ph type="title"/>
          </p:nvPr>
        </p:nvSpPr>
        <p:spPr>
          <a:xfrm>
            <a:off x="838200" y="25003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C3AAD7-1BE0-0F98-CC82-70455874E527}"/>
              </a:ext>
            </a:extLst>
          </p:cNvPr>
          <p:cNvSpPr>
            <a:spLocks noGrp="1"/>
          </p:cNvSpPr>
          <p:nvPr>
            <p:ph type="body" idx="1"/>
          </p:nvPr>
        </p:nvSpPr>
        <p:spPr>
          <a:xfrm>
            <a:off x="838200" y="16770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546789"/>
      </p:ext>
    </p:extLst>
  </p:cSld>
  <p:clrMap bg1="lt1" tx1="dk1" bg2="lt2" tx2="dk2" accent1="accent1" accent2="accent2" accent3="accent3" accent4="accent4" accent5="accent5" accent6="accent6" hlink="hlink" folHlink="folHlink"/>
  <p:sldLayoutIdLst>
    <p:sldLayoutId id="2147483685"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96890-707B-C1D1-7CC1-9C0478F46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472B29-6AE2-4268-F37D-423B5FDB8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7D7FA-707B-A0EA-7CEC-9E77142E9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8496B1-3766-4E69-9CBF-00BADFC5DCCA}" type="datetimeFigureOut">
              <a:rPr lang="en-US" smtClean="0"/>
              <a:t>4/3/2025</a:t>
            </a:fld>
            <a:endParaRPr lang="en-US"/>
          </a:p>
        </p:txBody>
      </p:sp>
      <p:sp>
        <p:nvSpPr>
          <p:cNvPr id="5" name="Footer Placeholder 4">
            <a:extLst>
              <a:ext uri="{FF2B5EF4-FFF2-40B4-BE49-F238E27FC236}">
                <a16:creationId xmlns:a16="http://schemas.microsoft.com/office/drawing/2014/main" id="{38DF7AA7-0DD9-9915-9C54-D07B31B534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A3C51F-D82E-A275-37F2-A791E51C8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5B127F-47FB-43DB-813D-02E8CC6789C5}" type="slidenum">
              <a:rPr lang="en-US" smtClean="0"/>
              <a:t>‹#›</a:t>
            </a:fld>
            <a:endParaRPr lang="en-US"/>
          </a:p>
        </p:txBody>
      </p:sp>
    </p:spTree>
    <p:extLst>
      <p:ext uri="{BB962C8B-B14F-4D97-AF65-F5344CB8AC3E}">
        <p14:creationId xmlns:p14="http://schemas.microsoft.com/office/powerpoint/2010/main" val="3391574168"/>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7AAA13-E086-4BF4-E31D-EFB9065A53EE}"/>
              </a:ext>
            </a:extLst>
          </p:cNvPr>
          <p:cNvSpPr>
            <a:spLocks noGrp="1"/>
          </p:cNvSpPr>
          <p:nvPr>
            <p:ph type="ctrTitle"/>
          </p:nvPr>
        </p:nvSpPr>
        <p:spPr/>
        <p:txBody>
          <a:bodyPr>
            <a:normAutofit/>
          </a:bodyPr>
          <a:lstStyle/>
          <a:p>
            <a:r>
              <a:rPr lang="en-US" dirty="0"/>
              <a:t>Your Client Won: Now What?</a:t>
            </a:r>
          </a:p>
        </p:txBody>
      </p:sp>
      <p:sp>
        <p:nvSpPr>
          <p:cNvPr id="9" name="Subtitle 8">
            <a:extLst>
              <a:ext uri="{FF2B5EF4-FFF2-40B4-BE49-F238E27FC236}">
                <a16:creationId xmlns:a16="http://schemas.microsoft.com/office/drawing/2014/main" id="{4E51BEBF-A679-3888-0F44-E249D0FAE14F}"/>
              </a:ext>
            </a:extLst>
          </p:cNvPr>
          <p:cNvSpPr>
            <a:spLocks noGrp="1"/>
          </p:cNvSpPr>
          <p:nvPr>
            <p:ph type="subTitle" idx="1"/>
          </p:nvPr>
        </p:nvSpPr>
        <p:spPr>
          <a:xfrm>
            <a:off x="0" y="4266666"/>
            <a:ext cx="3657600" cy="842623"/>
          </a:xfrm>
        </p:spPr>
        <p:txBody>
          <a:bodyPr/>
          <a:lstStyle/>
          <a:p>
            <a:r>
              <a:rPr lang="en-US" sz="1700" dirty="0"/>
              <a:t>Presented by Kevin S. Kerr &amp; </a:t>
            </a:r>
          </a:p>
          <a:p>
            <a:r>
              <a:rPr lang="en-US" sz="1700" dirty="0"/>
              <a:t>Sara Rose Carroll</a:t>
            </a:r>
          </a:p>
          <a:p>
            <a:endParaRPr lang="en-US" dirty="0"/>
          </a:p>
        </p:txBody>
      </p:sp>
    </p:spTree>
    <p:extLst>
      <p:ext uri="{BB962C8B-B14F-4D97-AF65-F5344CB8AC3E}">
        <p14:creationId xmlns:p14="http://schemas.microsoft.com/office/powerpoint/2010/main" val="387628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7B523-BF95-2ECE-94B5-B42C65D2C0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C29E61-6FA0-4B6A-7265-09E3067B3DDF}"/>
              </a:ext>
            </a:extLst>
          </p:cNvPr>
          <p:cNvSpPr>
            <a:spLocks noGrp="1"/>
          </p:cNvSpPr>
          <p:nvPr>
            <p:ph type="title"/>
          </p:nvPr>
        </p:nvSpPr>
        <p:spPr>
          <a:xfrm>
            <a:off x="3896737" y="0"/>
            <a:ext cx="9858375" cy="1325563"/>
          </a:xfrm>
        </p:spPr>
        <p:txBody>
          <a:bodyPr>
            <a:normAutofit/>
          </a:bodyPr>
          <a:lstStyle/>
          <a:p>
            <a:r>
              <a:rPr lang="en-US" sz="3600" dirty="0">
                <a:solidFill>
                  <a:schemeClr val="bg1"/>
                </a:solidFill>
              </a:rPr>
              <a:t>Fee Waivers</a:t>
            </a:r>
          </a:p>
        </p:txBody>
      </p:sp>
      <p:sp>
        <p:nvSpPr>
          <p:cNvPr id="4" name="Content Placeholder 3">
            <a:extLst>
              <a:ext uri="{FF2B5EF4-FFF2-40B4-BE49-F238E27FC236}">
                <a16:creationId xmlns:a16="http://schemas.microsoft.com/office/drawing/2014/main" id="{985CC0F8-621A-230D-12E2-75E346090CBF}"/>
              </a:ext>
            </a:extLst>
          </p:cNvPr>
          <p:cNvSpPr>
            <a:spLocks noGrp="1"/>
          </p:cNvSpPr>
          <p:nvPr>
            <p:ph idx="1"/>
          </p:nvPr>
        </p:nvSpPr>
        <p:spPr/>
        <p:txBody>
          <a:bodyPr>
            <a:normAutofit/>
          </a:bodyPr>
          <a:lstStyle/>
          <a:p>
            <a:r>
              <a:rPr lang="en-US" dirty="0"/>
              <a:t>Prior representatives from other firms.</a:t>
            </a:r>
          </a:p>
          <a:p>
            <a:pPr lvl="1"/>
            <a:r>
              <a:rPr lang="en-US" dirty="0"/>
              <a:t>Be cool. Try to engage in a little professional courtesy where it makes sense.</a:t>
            </a:r>
          </a:p>
          <a:p>
            <a:r>
              <a:rPr lang="en-US" dirty="0"/>
              <a:t>Multiple reps from the same firm. </a:t>
            </a:r>
          </a:p>
          <a:p>
            <a:pPr lvl="1"/>
            <a:r>
              <a:rPr lang="en-US" b="1" u="sng" dirty="0">
                <a:solidFill>
                  <a:srgbClr val="FF0000"/>
                </a:solidFill>
              </a:rPr>
              <a:t>Direct Payment to Entities – Form 1699</a:t>
            </a:r>
          </a:p>
          <a:p>
            <a:pPr lvl="1"/>
            <a:r>
              <a:rPr lang="en-US" dirty="0"/>
              <a:t>For SSI claims (what we had to do before “entities”)</a:t>
            </a:r>
          </a:p>
          <a:p>
            <a:pPr lvl="2"/>
            <a:r>
              <a:rPr lang="en-US" dirty="0"/>
              <a:t>Send a fee waiver so the full attorney fee can be paid to the primary rep without splitting it up between attorneys. </a:t>
            </a:r>
          </a:p>
          <a:p>
            <a:pPr lvl="2"/>
            <a:r>
              <a:rPr lang="en-US" dirty="0"/>
              <a:t>Add the signature for every attorney on the representation documents who isn’t the primary rep. </a:t>
            </a:r>
          </a:p>
          <a:p>
            <a:pPr lvl="2"/>
            <a:r>
              <a:rPr lang="en-US" dirty="0"/>
              <a:t>Ideally, you should send a fee waiver for all new SSI approvals to be proactive, but usually FOs will request them from us if they need one. </a:t>
            </a:r>
          </a:p>
        </p:txBody>
      </p:sp>
    </p:spTree>
    <p:extLst>
      <p:ext uri="{BB962C8B-B14F-4D97-AF65-F5344CB8AC3E}">
        <p14:creationId xmlns:p14="http://schemas.microsoft.com/office/powerpoint/2010/main" val="370529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3783F-20EA-94DB-3D78-04C6A0D86B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0760A4-A639-E2B5-F6F3-0E5C30F5314B}"/>
              </a:ext>
            </a:extLst>
          </p:cNvPr>
          <p:cNvSpPr>
            <a:spLocks noGrp="1"/>
          </p:cNvSpPr>
          <p:nvPr>
            <p:ph type="title"/>
          </p:nvPr>
        </p:nvSpPr>
        <p:spPr>
          <a:xfrm>
            <a:off x="2940135" y="0"/>
            <a:ext cx="9858375" cy="1325563"/>
          </a:xfrm>
        </p:spPr>
        <p:txBody>
          <a:bodyPr>
            <a:normAutofit/>
          </a:bodyPr>
          <a:lstStyle/>
          <a:p>
            <a:r>
              <a:rPr lang="en-US" sz="3600" dirty="0">
                <a:solidFill>
                  <a:schemeClr val="bg1"/>
                </a:solidFill>
              </a:rPr>
              <a:t>Fee Authorizations</a:t>
            </a:r>
          </a:p>
        </p:txBody>
      </p:sp>
      <p:sp>
        <p:nvSpPr>
          <p:cNvPr id="4" name="Content Placeholder 3">
            <a:extLst>
              <a:ext uri="{FF2B5EF4-FFF2-40B4-BE49-F238E27FC236}">
                <a16:creationId xmlns:a16="http://schemas.microsoft.com/office/drawing/2014/main" id="{EB0778BD-539E-F347-BAFD-520465DAE2A2}"/>
              </a:ext>
            </a:extLst>
          </p:cNvPr>
          <p:cNvSpPr>
            <a:spLocks noGrp="1"/>
          </p:cNvSpPr>
          <p:nvPr>
            <p:ph idx="1"/>
          </p:nvPr>
        </p:nvSpPr>
        <p:spPr/>
        <p:txBody>
          <a:bodyPr>
            <a:normAutofit/>
          </a:bodyPr>
          <a:lstStyle/>
          <a:p>
            <a:r>
              <a:rPr lang="en-US" dirty="0"/>
              <a:t>Fee authorization language is needed to collect your fee, even if you have already received payment in full. </a:t>
            </a:r>
          </a:p>
          <a:p>
            <a:r>
              <a:rPr lang="en-US" dirty="0"/>
              <a:t>Most SSD fee </a:t>
            </a:r>
            <a:r>
              <a:rPr lang="en-US" dirty="0" err="1"/>
              <a:t>auths</a:t>
            </a:r>
            <a:r>
              <a:rPr lang="en-US" dirty="0"/>
              <a:t> will be found in the SSD Notice of Award letter. </a:t>
            </a:r>
          </a:p>
          <a:p>
            <a:r>
              <a:rPr lang="en-US" dirty="0"/>
              <a:t>Most SSI fee </a:t>
            </a:r>
            <a:r>
              <a:rPr lang="en-US" dirty="0" err="1"/>
              <a:t>auths</a:t>
            </a:r>
            <a:r>
              <a:rPr lang="en-US" dirty="0"/>
              <a:t> will be in a separate SSI Important Information letter. </a:t>
            </a:r>
          </a:p>
          <a:p>
            <a:r>
              <a:rPr lang="en-US" dirty="0"/>
              <a:t>“We have approved the fee agreement between you and your lawyer. Under the fee agreement, your lawyer can charge you no more than ($AMOUNT) their work. Your past-due benefits used to decide the amount of the fee are ($AMOUNT).”</a:t>
            </a:r>
          </a:p>
        </p:txBody>
      </p:sp>
    </p:spTree>
    <p:extLst>
      <p:ext uri="{BB962C8B-B14F-4D97-AF65-F5344CB8AC3E}">
        <p14:creationId xmlns:p14="http://schemas.microsoft.com/office/powerpoint/2010/main" val="210382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B85A2-E1FD-1557-ACA0-A92CE2A944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228C77-E842-5C23-3BC5-5D62F55954CF}"/>
              </a:ext>
            </a:extLst>
          </p:cNvPr>
          <p:cNvSpPr>
            <a:spLocks noGrp="1"/>
          </p:cNvSpPr>
          <p:nvPr>
            <p:ph type="title"/>
          </p:nvPr>
        </p:nvSpPr>
        <p:spPr>
          <a:xfrm>
            <a:off x="3601316" y="0"/>
            <a:ext cx="9858375" cy="1325563"/>
          </a:xfrm>
        </p:spPr>
        <p:txBody>
          <a:bodyPr>
            <a:normAutofit/>
          </a:bodyPr>
          <a:lstStyle/>
          <a:p>
            <a:r>
              <a:rPr lang="en-US" sz="3600" dirty="0">
                <a:solidFill>
                  <a:schemeClr val="bg1"/>
                </a:solidFill>
              </a:rPr>
              <a:t>PERC Meetings</a:t>
            </a:r>
          </a:p>
        </p:txBody>
      </p:sp>
      <p:sp>
        <p:nvSpPr>
          <p:cNvPr id="4" name="Content Placeholder 3">
            <a:extLst>
              <a:ext uri="{FF2B5EF4-FFF2-40B4-BE49-F238E27FC236}">
                <a16:creationId xmlns:a16="http://schemas.microsoft.com/office/drawing/2014/main" id="{CCB37E1F-FF1F-57DD-000D-39BEA92B411F}"/>
              </a:ext>
            </a:extLst>
          </p:cNvPr>
          <p:cNvSpPr>
            <a:spLocks noGrp="1"/>
          </p:cNvSpPr>
          <p:nvPr>
            <p:ph idx="1"/>
          </p:nvPr>
        </p:nvSpPr>
        <p:spPr/>
        <p:txBody>
          <a:bodyPr>
            <a:normAutofit fontScale="92500" lnSpcReduction="20000"/>
          </a:bodyPr>
          <a:lstStyle/>
          <a:p>
            <a:r>
              <a:rPr lang="en-US" dirty="0"/>
              <a:t>The Lord Giveth…</a:t>
            </a:r>
          </a:p>
          <a:p>
            <a:pPr lvl="1"/>
            <a:r>
              <a:rPr lang="en-US" dirty="0"/>
              <a:t>And SSA takes away whatever they can.</a:t>
            </a:r>
          </a:p>
          <a:p>
            <a:pPr lvl="2"/>
            <a:r>
              <a:rPr lang="en-US" dirty="0"/>
              <a:t>Push for More Reform. Google: “Social Security Commissioner Martin O’Malley Agrees SSI Program is Outdated,” All Things Considered, NPR, June 26, 2024.</a:t>
            </a:r>
          </a:p>
          <a:p>
            <a:pPr lvl="1"/>
            <a:r>
              <a:rPr lang="en-US" dirty="0"/>
              <a:t>Basic PERC Qs</a:t>
            </a:r>
          </a:p>
          <a:p>
            <a:pPr lvl="2"/>
            <a:r>
              <a:rPr lang="en-US" dirty="0"/>
              <a:t> </a:t>
            </a:r>
            <a:r>
              <a:rPr lang="en-US" b="0" i="0" dirty="0">
                <a:effectLst/>
                <a:latin typeface="Arial" panose="020B0604020202020204" pitchFamily="34" charset="0"/>
              </a:rPr>
              <a:t>Have you worked at all from your protected filing date forward?</a:t>
            </a:r>
          </a:p>
          <a:p>
            <a:pPr lvl="2"/>
            <a:r>
              <a:rPr lang="en-US" b="0" i="0" dirty="0">
                <a:effectLst/>
                <a:latin typeface="Arial" panose="020B0604020202020204" pitchFamily="34" charset="0"/>
              </a:rPr>
              <a:t>Are you currently married, or have you been married since your filing date?</a:t>
            </a:r>
            <a:endParaRPr lang="en-US" dirty="0">
              <a:latin typeface="Arial" panose="020B0604020202020204" pitchFamily="34" charset="0"/>
            </a:endParaRPr>
          </a:p>
          <a:p>
            <a:pPr lvl="2"/>
            <a:r>
              <a:rPr lang="en-US" b="0" i="0" dirty="0">
                <a:effectLst/>
                <a:latin typeface="Arial" panose="020B0604020202020204" pitchFamily="34" charset="0"/>
              </a:rPr>
              <a:t>Have you received SNAP benefits, TANF, or any other state assistance?</a:t>
            </a:r>
          </a:p>
          <a:p>
            <a:pPr lvl="2"/>
            <a:r>
              <a:rPr lang="en-US" b="0" i="0" dirty="0">
                <a:effectLst/>
                <a:latin typeface="Arial" panose="020B0604020202020204" pitchFamily="34" charset="0"/>
              </a:rPr>
              <a:t>Do you own more than 1 vehicle?</a:t>
            </a:r>
            <a:endParaRPr lang="en-US" dirty="0">
              <a:latin typeface="Arial" panose="020B0604020202020204" pitchFamily="34" charset="0"/>
            </a:endParaRPr>
          </a:p>
          <a:p>
            <a:pPr lvl="2"/>
            <a:r>
              <a:rPr lang="en-US" b="0" i="0" dirty="0">
                <a:effectLst/>
                <a:latin typeface="Arial" panose="020B0604020202020204" pitchFamily="34" charset="0"/>
              </a:rPr>
              <a:t>Do you have a bank account that has exceeded $400 at any time?</a:t>
            </a:r>
          </a:p>
          <a:p>
            <a:pPr lvl="2"/>
            <a:r>
              <a:rPr lang="en-US" b="0" i="0" dirty="0">
                <a:effectLst/>
                <a:latin typeface="Arial" panose="020B0604020202020204" pitchFamily="34" charset="0"/>
              </a:rPr>
              <a:t>Do you have stocks / bonds / early retirement / a life insurance policy / a 401k / an inheritance? </a:t>
            </a:r>
            <a:endParaRPr lang="en-US" dirty="0">
              <a:latin typeface="Arial" panose="020B0604020202020204" pitchFamily="34" charset="0"/>
            </a:endParaRPr>
          </a:p>
          <a:p>
            <a:pPr lvl="2"/>
            <a:r>
              <a:rPr lang="en-US" b="0" i="0" dirty="0">
                <a:effectLst/>
                <a:latin typeface="Arial" panose="020B0604020202020204" pitchFamily="34" charset="0"/>
              </a:rPr>
              <a:t>Do you have any burial plots in your name / any land / multiple properties?</a:t>
            </a:r>
          </a:p>
          <a:p>
            <a:pPr lvl="2"/>
            <a:r>
              <a:rPr lang="en-US" b="0" i="0" dirty="0">
                <a:effectLst/>
                <a:latin typeface="Arial" panose="020B0604020202020204" pitchFamily="34" charset="0"/>
              </a:rPr>
              <a:t>Do you have anything of value that you can sell for a large amount of money?</a:t>
            </a:r>
          </a:p>
          <a:p>
            <a:pPr lvl="2"/>
            <a:r>
              <a:rPr lang="en-US" b="0" i="0" dirty="0">
                <a:effectLst/>
                <a:latin typeface="Arial" panose="020B0604020202020204" pitchFamily="34" charset="0"/>
              </a:rPr>
              <a:t>Have you received any cash / gifts / loans from friends or family of a substantial amount?</a:t>
            </a:r>
          </a:p>
          <a:p>
            <a:pPr lvl="2"/>
            <a:r>
              <a:rPr lang="en-US" b="0" i="0" dirty="0">
                <a:effectLst/>
                <a:latin typeface="Arial" panose="020B0604020202020204" pitchFamily="34" charset="0"/>
              </a:rPr>
              <a:t>Do you pay rent?</a:t>
            </a:r>
            <a:endParaRPr lang="en-US" dirty="0"/>
          </a:p>
        </p:txBody>
      </p:sp>
    </p:spTree>
    <p:extLst>
      <p:ext uri="{BB962C8B-B14F-4D97-AF65-F5344CB8AC3E}">
        <p14:creationId xmlns:p14="http://schemas.microsoft.com/office/powerpoint/2010/main" val="360551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E0410-B7ED-5947-1A6A-410F81F9BD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862F81-27B0-A254-EAE2-325BCC095653}"/>
              </a:ext>
            </a:extLst>
          </p:cNvPr>
          <p:cNvSpPr>
            <a:spLocks noGrp="1"/>
          </p:cNvSpPr>
          <p:nvPr>
            <p:ph type="title"/>
          </p:nvPr>
        </p:nvSpPr>
        <p:spPr>
          <a:xfrm>
            <a:off x="942522" y="0"/>
            <a:ext cx="9858375" cy="1325563"/>
          </a:xfrm>
        </p:spPr>
        <p:txBody>
          <a:bodyPr>
            <a:normAutofit/>
          </a:bodyPr>
          <a:lstStyle/>
          <a:p>
            <a:r>
              <a:rPr lang="en-US" sz="3600" dirty="0">
                <a:solidFill>
                  <a:schemeClr val="bg1"/>
                </a:solidFill>
              </a:rPr>
              <a:t>Notice of Disapproved Claims</a:t>
            </a:r>
          </a:p>
        </p:txBody>
      </p:sp>
      <p:sp>
        <p:nvSpPr>
          <p:cNvPr id="4" name="Content Placeholder 3">
            <a:extLst>
              <a:ext uri="{FF2B5EF4-FFF2-40B4-BE49-F238E27FC236}">
                <a16:creationId xmlns:a16="http://schemas.microsoft.com/office/drawing/2014/main" id="{1B3C5BD8-7D2C-B8F2-D874-6B5C9D7719C6}"/>
              </a:ext>
            </a:extLst>
          </p:cNvPr>
          <p:cNvSpPr>
            <a:spLocks noGrp="1"/>
          </p:cNvSpPr>
          <p:nvPr>
            <p:ph idx="1"/>
          </p:nvPr>
        </p:nvSpPr>
        <p:spPr/>
        <p:txBody>
          <a:bodyPr>
            <a:normAutofit/>
          </a:bodyPr>
          <a:lstStyle/>
          <a:p>
            <a:r>
              <a:rPr lang="en-US" dirty="0"/>
              <a:t>These will pretty much always be for SSI claims and are typically due to the client missing the PERC appointment, not turning in PERC proof, or being over-resourced.</a:t>
            </a:r>
          </a:p>
          <a:p>
            <a:r>
              <a:rPr lang="en-US" dirty="0"/>
              <a:t>You should definitely appeal a NODC for clients who miss their PERC. </a:t>
            </a:r>
          </a:p>
          <a:p>
            <a:r>
              <a:rPr lang="en-US" dirty="0"/>
              <a:t>If additional proof is need for a PERC, contact the field office first to figure out what information is needed. </a:t>
            </a:r>
          </a:p>
          <a:p>
            <a:r>
              <a:rPr lang="en-US" dirty="0"/>
              <a:t>If the client is over-resourced go over the NODC with them to determine if that information is correct. If it’s not correct, appeal and try to provide proof. </a:t>
            </a:r>
          </a:p>
          <a:p>
            <a:endParaRPr lang="en-US" dirty="0"/>
          </a:p>
        </p:txBody>
      </p:sp>
    </p:spTree>
    <p:extLst>
      <p:ext uri="{BB962C8B-B14F-4D97-AF65-F5344CB8AC3E}">
        <p14:creationId xmlns:p14="http://schemas.microsoft.com/office/powerpoint/2010/main" val="366543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76E8F-7CD9-00DA-6FE5-7BEBA13E70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C31635-E816-5DA6-10C8-F4467409BE15}"/>
              </a:ext>
            </a:extLst>
          </p:cNvPr>
          <p:cNvSpPr>
            <a:spLocks noGrp="1"/>
          </p:cNvSpPr>
          <p:nvPr>
            <p:ph type="title"/>
          </p:nvPr>
        </p:nvSpPr>
        <p:spPr>
          <a:xfrm>
            <a:off x="914386" y="0"/>
            <a:ext cx="9858375" cy="1325563"/>
          </a:xfrm>
        </p:spPr>
        <p:txBody>
          <a:bodyPr>
            <a:normAutofit/>
          </a:bodyPr>
          <a:lstStyle/>
          <a:p>
            <a:r>
              <a:rPr lang="en-US" sz="2400" dirty="0">
                <a:solidFill>
                  <a:schemeClr val="bg1"/>
                </a:solidFill>
              </a:rPr>
              <a:t>In-kind Support &amp; Maintenance (ISM) Appeals</a:t>
            </a:r>
          </a:p>
        </p:txBody>
      </p:sp>
      <p:sp>
        <p:nvSpPr>
          <p:cNvPr id="4" name="Content Placeholder 3">
            <a:extLst>
              <a:ext uri="{FF2B5EF4-FFF2-40B4-BE49-F238E27FC236}">
                <a16:creationId xmlns:a16="http://schemas.microsoft.com/office/drawing/2014/main" id="{ED809681-418D-343B-6448-DFB6245D722B}"/>
              </a:ext>
            </a:extLst>
          </p:cNvPr>
          <p:cNvSpPr>
            <a:spLocks noGrp="1"/>
          </p:cNvSpPr>
          <p:nvPr>
            <p:ph idx="1"/>
          </p:nvPr>
        </p:nvSpPr>
        <p:spPr/>
        <p:txBody>
          <a:bodyPr/>
          <a:lstStyle/>
          <a:p>
            <a:r>
              <a:rPr lang="en-US" dirty="0"/>
              <a:t>For SSI claims only. These appeals are for the reductions that clients get due to income, assets, nonpayment of rent, etc. </a:t>
            </a:r>
          </a:p>
          <a:p>
            <a:r>
              <a:rPr lang="en-US" dirty="0"/>
              <a:t>Go through the SSI Notice and see what kind of reductions the client is getting and for what months. </a:t>
            </a:r>
          </a:p>
          <a:p>
            <a:r>
              <a:rPr lang="en-US" dirty="0"/>
              <a:t>Call the client and go through the reductions with them. Ask if they are correct. </a:t>
            </a:r>
          </a:p>
          <a:p>
            <a:r>
              <a:rPr lang="en-US" dirty="0"/>
              <a:t>If the client says something is incorrect, ask them if they will be able to provide the relevant proof.</a:t>
            </a:r>
          </a:p>
        </p:txBody>
      </p:sp>
    </p:spTree>
    <p:extLst>
      <p:ext uri="{BB962C8B-B14F-4D97-AF65-F5344CB8AC3E}">
        <p14:creationId xmlns:p14="http://schemas.microsoft.com/office/powerpoint/2010/main" val="230580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C09DF-554F-0E7E-E02D-6219B6785F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7F69E9-3672-9DB3-FFFE-8F915FDCAC30}"/>
              </a:ext>
            </a:extLst>
          </p:cNvPr>
          <p:cNvSpPr>
            <a:spLocks noGrp="1"/>
          </p:cNvSpPr>
          <p:nvPr>
            <p:ph type="title"/>
          </p:nvPr>
        </p:nvSpPr>
        <p:spPr>
          <a:xfrm>
            <a:off x="3404369" y="14068"/>
            <a:ext cx="9858375" cy="1325563"/>
          </a:xfrm>
        </p:spPr>
        <p:txBody>
          <a:bodyPr>
            <a:normAutofit/>
          </a:bodyPr>
          <a:lstStyle/>
          <a:p>
            <a:r>
              <a:rPr lang="en-US" sz="3600" dirty="0">
                <a:solidFill>
                  <a:schemeClr val="bg1"/>
                </a:solidFill>
              </a:rPr>
              <a:t>SSI Non-Pursue</a:t>
            </a:r>
          </a:p>
        </p:txBody>
      </p:sp>
      <p:sp>
        <p:nvSpPr>
          <p:cNvPr id="4" name="Content Placeholder 3">
            <a:extLst>
              <a:ext uri="{FF2B5EF4-FFF2-40B4-BE49-F238E27FC236}">
                <a16:creationId xmlns:a16="http://schemas.microsoft.com/office/drawing/2014/main" id="{C450792A-E191-90DD-0CB3-F20333B4A0EF}"/>
              </a:ext>
            </a:extLst>
          </p:cNvPr>
          <p:cNvSpPr>
            <a:spLocks noGrp="1"/>
          </p:cNvSpPr>
          <p:nvPr>
            <p:ph idx="1"/>
          </p:nvPr>
        </p:nvSpPr>
        <p:spPr/>
        <p:txBody>
          <a:bodyPr>
            <a:normAutofit/>
          </a:bodyPr>
          <a:lstStyle/>
          <a:p>
            <a:r>
              <a:rPr lang="en-US" dirty="0"/>
              <a:t>If the SSD benefits start earlier than and are higher than the SSI benefit max, it generally is not beneficial for the client to pursue both. The client HAS to pursue SSI benefits only if they have received general assistance from the state that they have an obligation to repay, or if they have medical expenses that they want Medicaid to reimburse. </a:t>
            </a:r>
          </a:p>
        </p:txBody>
      </p:sp>
    </p:spTree>
    <p:extLst>
      <p:ext uri="{BB962C8B-B14F-4D97-AF65-F5344CB8AC3E}">
        <p14:creationId xmlns:p14="http://schemas.microsoft.com/office/powerpoint/2010/main" val="375180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1C2D9-AFBB-AC32-587A-F3DA80BF25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E1709F-FF51-DCC2-1FBC-64F15B9FE212}"/>
              </a:ext>
            </a:extLst>
          </p:cNvPr>
          <p:cNvSpPr>
            <a:spLocks noGrp="1"/>
          </p:cNvSpPr>
          <p:nvPr>
            <p:ph type="title"/>
          </p:nvPr>
        </p:nvSpPr>
        <p:spPr>
          <a:xfrm>
            <a:off x="2166411" y="0"/>
            <a:ext cx="9858375" cy="1325563"/>
          </a:xfrm>
        </p:spPr>
        <p:txBody>
          <a:bodyPr>
            <a:normAutofit/>
          </a:bodyPr>
          <a:lstStyle/>
          <a:p>
            <a:r>
              <a:rPr lang="en-US" sz="3600" dirty="0">
                <a:solidFill>
                  <a:schemeClr val="bg1"/>
                </a:solidFill>
              </a:rPr>
              <a:t>Auxiliary (Aux) Benefits</a:t>
            </a:r>
          </a:p>
        </p:txBody>
      </p:sp>
      <p:sp>
        <p:nvSpPr>
          <p:cNvPr id="4" name="Content Placeholder 3">
            <a:extLst>
              <a:ext uri="{FF2B5EF4-FFF2-40B4-BE49-F238E27FC236}">
                <a16:creationId xmlns:a16="http://schemas.microsoft.com/office/drawing/2014/main" id="{9777EB17-40D3-10D1-468E-95D8823E4533}"/>
              </a:ext>
            </a:extLst>
          </p:cNvPr>
          <p:cNvSpPr>
            <a:spLocks noGrp="1"/>
          </p:cNvSpPr>
          <p:nvPr>
            <p:ph idx="1"/>
          </p:nvPr>
        </p:nvSpPr>
        <p:spPr/>
        <p:txBody>
          <a:bodyPr>
            <a:normAutofit fontScale="92500"/>
          </a:bodyPr>
          <a:lstStyle/>
          <a:p>
            <a:r>
              <a:rPr lang="en-US" dirty="0"/>
              <a:t>Clients who have children and are receiving SSD benefits may be able to get extra monthly payments for those children. SSA refers to them as the client’s auxiliary. The auxiliary information is usually found in the SSD NOA. </a:t>
            </a:r>
          </a:p>
          <a:p>
            <a:r>
              <a:rPr lang="en-US" dirty="0"/>
              <a:t>Let the client know that they may be eligible to receive extra benefits for their children. All they need to do is call their local SSA Field Office (provide that phone number to them) and tell the client to tell SSA that they want to file an application for aux benefits. Let the client know that they have 6 months from the date of their SSD NOA to file for aux benefits. </a:t>
            </a:r>
          </a:p>
          <a:p>
            <a:r>
              <a:rPr lang="en-US" dirty="0"/>
              <a:t>If you have not hit the maximum attorney fee yet, you can also collect extra attorney fees on the aux as long as that is in your fee agreement with the client.</a:t>
            </a:r>
          </a:p>
        </p:txBody>
      </p:sp>
    </p:spTree>
    <p:extLst>
      <p:ext uri="{BB962C8B-B14F-4D97-AF65-F5344CB8AC3E}">
        <p14:creationId xmlns:p14="http://schemas.microsoft.com/office/powerpoint/2010/main" val="88458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C511B-78F7-4EA2-AD39-818591BAE2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6734D6-F093-DF66-7419-3B34CD4C9699}"/>
              </a:ext>
            </a:extLst>
          </p:cNvPr>
          <p:cNvSpPr>
            <a:spLocks noGrp="1"/>
          </p:cNvSpPr>
          <p:nvPr>
            <p:ph type="title"/>
          </p:nvPr>
        </p:nvSpPr>
        <p:spPr>
          <a:xfrm>
            <a:off x="844048" y="0"/>
            <a:ext cx="9858375" cy="1325563"/>
          </a:xfrm>
        </p:spPr>
        <p:txBody>
          <a:bodyPr>
            <a:normAutofit/>
          </a:bodyPr>
          <a:lstStyle/>
          <a:p>
            <a:r>
              <a:rPr lang="en-US" sz="2400" dirty="0">
                <a:solidFill>
                  <a:schemeClr val="bg1"/>
                </a:solidFill>
              </a:rPr>
              <a:t>SSI &amp; Requirement to Apply for Other Benefits</a:t>
            </a:r>
          </a:p>
        </p:txBody>
      </p:sp>
      <p:sp>
        <p:nvSpPr>
          <p:cNvPr id="4" name="Content Placeholder 3">
            <a:extLst>
              <a:ext uri="{FF2B5EF4-FFF2-40B4-BE49-F238E27FC236}">
                <a16:creationId xmlns:a16="http://schemas.microsoft.com/office/drawing/2014/main" id="{5D511375-5BF5-7DA8-FEEA-E8F57259C98B}"/>
              </a:ext>
            </a:extLst>
          </p:cNvPr>
          <p:cNvSpPr>
            <a:spLocks noGrp="1"/>
          </p:cNvSpPr>
          <p:nvPr>
            <p:ph idx="1"/>
          </p:nvPr>
        </p:nvSpPr>
        <p:spPr/>
        <p:txBody>
          <a:bodyPr/>
          <a:lstStyle/>
          <a:p>
            <a:r>
              <a:rPr lang="en-US" dirty="0"/>
              <a:t>SSA will issue a Notice of Disapproved Claim for SSI if there are other government benefits that Cl. could apply for.</a:t>
            </a:r>
          </a:p>
          <a:p>
            <a:pPr lvl="1"/>
            <a:r>
              <a:rPr lang="en-US" dirty="0"/>
              <a:t>SSI is a program of last resort.</a:t>
            </a:r>
          </a:p>
          <a:p>
            <a:pPr lvl="1"/>
            <a:r>
              <a:rPr lang="en-US" dirty="0"/>
              <a:t>This include WC or VA benefits.</a:t>
            </a:r>
          </a:p>
          <a:p>
            <a:pPr lvl="1"/>
            <a:r>
              <a:rPr lang="en-US" dirty="0"/>
              <a:t>If you apply for SSI you will have to apply for SSR or widow/widower benefits if you are above the applicable age.</a:t>
            </a:r>
          </a:p>
        </p:txBody>
      </p:sp>
    </p:spTree>
    <p:extLst>
      <p:ext uri="{BB962C8B-B14F-4D97-AF65-F5344CB8AC3E}">
        <p14:creationId xmlns:p14="http://schemas.microsoft.com/office/powerpoint/2010/main" val="28535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A914-0F22-E26F-4C45-4D64B8DC1A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F4956D-DD95-0FE4-C9DB-713556AD3EF7}"/>
              </a:ext>
            </a:extLst>
          </p:cNvPr>
          <p:cNvSpPr>
            <a:spLocks noGrp="1"/>
          </p:cNvSpPr>
          <p:nvPr>
            <p:ph type="title"/>
          </p:nvPr>
        </p:nvSpPr>
        <p:spPr>
          <a:xfrm>
            <a:off x="1026928" y="0"/>
            <a:ext cx="9858375" cy="1325563"/>
          </a:xfrm>
        </p:spPr>
        <p:txBody>
          <a:bodyPr>
            <a:normAutofit/>
          </a:bodyPr>
          <a:lstStyle/>
          <a:p>
            <a:r>
              <a:rPr lang="en-US" sz="3600" dirty="0">
                <a:solidFill>
                  <a:schemeClr val="bg1"/>
                </a:solidFill>
              </a:rPr>
              <a:t>Continuing Disability Reviews</a:t>
            </a:r>
          </a:p>
        </p:txBody>
      </p:sp>
      <p:sp>
        <p:nvSpPr>
          <p:cNvPr id="4" name="Content Placeholder 3">
            <a:extLst>
              <a:ext uri="{FF2B5EF4-FFF2-40B4-BE49-F238E27FC236}">
                <a16:creationId xmlns:a16="http://schemas.microsoft.com/office/drawing/2014/main" id="{AB66F61D-EA1D-87EE-C9F2-2D4C062462E8}"/>
              </a:ext>
            </a:extLst>
          </p:cNvPr>
          <p:cNvSpPr>
            <a:spLocks noGrp="1"/>
          </p:cNvSpPr>
          <p:nvPr>
            <p:ph idx="1"/>
          </p:nvPr>
        </p:nvSpPr>
        <p:spPr/>
        <p:txBody>
          <a:bodyPr>
            <a:normAutofit lnSpcReduction="10000"/>
          </a:bodyPr>
          <a:lstStyle/>
          <a:p>
            <a:r>
              <a:rPr lang="en-US" dirty="0"/>
              <a:t>Check out the end of the decision. The judge may recommend a continuing disability review. SSA may do one regardless.</a:t>
            </a:r>
          </a:p>
          <a:p>
            <a:r>
              <a:rPr lang="en-US" dirty="0"/>
              <a:t>Usually, they are just going to be for younger individuals. </a:t>
            </a:r>
          </a:p>
          <a:p>
            <a:r>
              <a:rPr lang="en-US" dirty="0"/>
              <a:t>They often times do them for people who have mental health impairments. </a:t>
            </a:r>
          </a:p>
          <a:p>
            <a:r>
              <a:rPr lang="en-US" dirty="0"/>
              <a:t>SSA says the frequency of the review depends on the nature and severity of the client’s medical condition. </a:t>
            </a:r>
          </a:p>
          <a:p>
            <a:r>
              <a:rPr lang="en-US" dirty="0"/>
              <a:t>It’s really important to encourage clients to continue with treatment and let them know that these reviews may happen.</a:t>
            </a:r>
          </a:p>
          <a:p>
            <a:r>
              <a:rPr lang="en-US" dirty="0"/>
              <a:t>Clients may appeal these decisions. </a:t>
            </a:r>
          </a:p>
        </p:txBody>
      </p:sp>
    </p:spTree>
    <p:extLst>
      <p:ext uri="{BB962C8B-B14F-4D97-AF65-F5344CB8AC3E}">
        <p14:creationId xmlns:p14="http://schemas.microsoft.com/office/powerpoint/2010/main" val="114396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42C86-116B-9188-ADED-0509EA64C4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B46C09-0010-D08F-292C-A82E8EEF1B61}"/>
              </a:ext>
            </a:extLst>
          </p:cNvPr>
          <p:cNvSpPr>
            <a:spLocks noGrp="1"/>
          </p:cNvSpPr>
          <p:nvPr>
            <p:ph type="title"/>
          </p:nvPr>
        </p:nvSpPr>
        <p:spPr>
          <a:xfrm>
            <a:off x="2333625" y="0"/>
            <a:ext cx="9858375" cy="1325563"/>
          </a:xfrm>
        </p:spPr>
        <p:txBody>
          <a:bodyPr>
            <a:normAutofit/>
          </a:bodyPr>
          <a:lstStyle/>
          <a:p>
            <a:r>
              <a:rPr lang="en-US" sz="3600" dirty="0">
                <a:solidFill>
                  <a:schemeClr val="bg1"/>
                </a:solidFill>
              </a:rPr>
              <a:t>Representative Payees</a:t>
            </a:r>
          </a:p>
        </p:txBody>
      </p:sp>
      <p:sp>
        <p:nvSpPr>
          <p:cNvPr id="4" name="Content Placeholder 3">
            <a:extLst>
              <a:ext uri="{FF2B5EF4-FFF2-40B4-BE49-F238E27FC236}">
                <a16:creationId xmlns:a16="http://schemas.microsoft.com/office/drawing/2014/main" id="{3753FEB4-B953-9012-C658-2DDC6FCC6F13}"/>
              </a:ext>
            </a:extLst>
          </p:cNvPr>
          <p:cNvSpPr>
            <a:spLocks noGrp="1"/>
          </p:cNvSpPr>
          <p:nvPr>
            <p:ph idx="1"/>
          </p:nvPr>
        </p:nvSpPr>
        <p:spPr/>
        <p:txBody>
          <a:bodyPr>
            <a:normAutofit fontScale="92500" lnSpcReduction="10000"/>
          </a:bodyPr>
          <a:lstStyle/>
          <a:p>
            <a:r>
              <a:rPr lang="en-US" dirty="0"/>
              <a:t>The ALJs usually make recommendations in their decision about Rep Payees.</a:t>
            </a:r>
          </a:p>
          <a:p>
            <a:r>
              <a:rPr lang="en-US" dirty="0"/>
              <a:t>If the client does not want a representative payee, tell them to call their local Field Office and ask for a “capability review” with them </a:t>
            </a:r>
          </a:p>
          <a:p>
            <a:r>
              <a:rPr lang="en-US" dirty="0"/>
              <a:t>If the client thinks having a rep payee is a good idea, tell them to have the information of their rep payee ready and call SSA to provide that information </a:t>
            </a:r>
          </a:p>
          <a:p>
            <a:r>
              <a:rPr lang="en-US" dirty="0"/>
              <a:t>If the client speaks with SSA and they still determine that a rep payee is needed, the client needs to provide the information of someone they trust. </a:t>
            </a:r>
          </a:p>
          <a:p>
            <a:r>
              <a:rPr lang="en-US" dirty="0"/>
              <a:t>If the client does not have anyone able to do this, there are organizations that provide rep payee services. SSA may be able to assist with finding an organizational payee as well.</a:t>
            </a:r>
          </a:p>
        </p:txBody>
      </p:sp>
    </p:spTree>
    <p:extLst>
      <p:ext uri="{BB962C8B-B14F-4D97-AF65-F5344CB8AC3E}">
        <p14:creationId xmlns:p14="http://schemas.microsoft.com/office/powerpoint/2010/main" val="329882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C6B0-ACF5-A088-871D-5B735A4DFFF9}"/>
              </a:ext>
            </a:extLst>
          </p:cNvPr>
          <p:cNvSpPr>
            <a:spLocks noGrp="1"/>
          </p:cNvSpPr>
          <p:nvPr>
            <p:ph type="title"/>
          </p:nvPr>
        </p:nvSpPr>
        <p:spPr>
          <a:xfrm>
            <a:off x="0" y="281305"/>
            <a:ext cx="6096000" cy="674370"/>
          </a:xfrm>
        </p:spPr>
        <p:txBody>
          <a:bodyPr>
            <a:normAutofit fontScale="90000"/>
          </a:bodyPr>
          <a:lstStyle/>
          <a:p>
            <a:pPr algn="r"/>
            <a:r>
              <a:rPr lang="en-US" dirty="0"/>
              <a:t>Overview</a:t>
            </a:r>
          </a:p>
        </p:txBody>
      </p:sp>
      <p:sp>
        <p:nvSpPr>
          <p:cNvPr id="3" name="Content Placeholder 2">
            <a:extLst>
              <a:ext uri="{FF2B5EF4-FFF2-40B4-BE49-F238E27FC236}">
                <a16:creationId xmlns:a16="http://schemas.microsoft.com/office/drawing/2014/main" id="{E7423FD1-406C-3B37-6888-6E008886D453}"/>
              </a:ext>
            </a:extLst>
          </p:cNvPr>
          <p:cNvSpPr>
            <a:spLocks noGrp="1"/>
          </p:cNvSpPr>
          <p:nvPr>
            <p:ph idx="1"/>
          </p:nvPr>
        </p:nvSpPr>
        <p:spPr/>
        <p:txBody>
          <a:bodyPr>
            <a:normAutofit/>
          </a:bodyPr>
          <a:lstStyle/>
          <a:p>
            <a:endParaRPr lang="en-US" dirty="0"/>
          </a:p>
          <a:p>
            <a:endParaRPr lang="en-US" dirty="0"/>
          </a:p>
          <a:p>
            <a:r>
              <a:rPr lang="en-US" dirty="0"/>
              <a:t>Don’t leave money on the table. </a:t>
            </a:r>
          </a:p>
          <a:p>
            <a:endParaRPr lang="en-US" dirty="0"/>
          </a:p>
        </p:txBody>
      </p:sp>
    </p:spTree>
    <p:extLst>
      <p:ext uri="{BB962C8B-B14F-4D97-AF65-F5344CB8AC3E}">
        <p14:creationId xmlns:p14="http://schemas.microsoft.com/office/powerpoint/2010/main" val="4260434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E4BA3-0DF0-D7C7-5FBB-23F8F167645E}"/>
              </a:ext>
            </a:extLst>
          </p:cNvPr>
          <p:cNvSpPr>
            <a:spLocks noGrp="1"/>
          </p:cNvSpPr>
          <p:nvPr>
            <p:ph type="title"/>
          </p:nvPr>
        </p:nvSpPr>
        <p:spPr>
          <a:xfrm>
            <a:off x="480060" y="323508"/>
            <a:ext cx="6808470" cy="674370"/>
          </a:xfrm>
        </p:spPr>
        <p:txBody>
          <a:bodyPr>
            <a:normAutofit/>
          </a:bodyPr>
          <a:lstStyle/>
          <a:p>
            <a:r>
              <a:rPr lang="en-US" sz="3600" dirty="0">
                <a:solidFill>
                  <a:schemeClr val="bg1"/>
                </a:solidFill>
              </a:rPr>
              <a:t>Workers’ Compensation Offset</a:t>
            </a:r>
          </a:p>
        </p:txBody>
      </p:sp>
      <p:sp>
        <p:nvSpPr>
          <p:cNvPr id="4" name="Content Placeholder 3">
            <a:extLst>
              <a:ext uri="{FF2B5EF4-FFF2-40B4-BE49-F238E27FC236}">
                <a16:creationId xmlns:a16="http://schemas.microsoft.com/office/drawing/2014/main" id="{67DEF9D0-C537-60F5-6A46-1F264E329B95}"/>
              </a:ext>
            </a:extLst>
          </p:cNvPr>
          <p:cNvSpPr>
            <a:spLocks noGrp="1"/>
          </p:cNvSpPr>
          <p:nvPr>
            <p:ph idx="1"/>
          </p:nvPr>
        </p:nvSpPr>
        <p:spPr/>
        <p:txBody>
          <a:bodyPr>
            <a:normAutofit/>
          </a:bodyPr>
          <a:lstStyle/>
          <a:p>
            <a:r>
              <a:rPr lang="en-US" dirty="0"/>
              <a:t>Workers’ Compensation Screening Information: </a:t>
            </a:r>
          </a:p>
          <a:p>
            <a:pPr lvl="1"/>
            <a:r>
              <a:rPr lang="en-US" dirty="0"/>
              <a:t>Date of Injury (DOI) </a:t>
            </a:r>
          </a:p>
          <a:p>
            <a:pPr lvl="1"/>
            <a:r>
              <a:rPr lang="en-US" dirty="0"/>
              <a:t>Time loss </a:t>
            </a:r>
          </a:p>
          <a:p>
            <a:pPr lvl="1"/>
            <a:r>
              <a:rPr lang="en-US" dirty="0"/>
              <a:t>Settlement (If yes, how much and when?)</a:t>
            </a:r>
          </a:p>
          <a:p>
            <a:pPr lvl="1"/>
            <a:r>
              <a:rPr lang="en-US" dirty="0"/>
              <a:t>Claim # </a:t>
            </a:r>
          </a:p>
          <a:p>
            <a:pPr lvl="1"/>
            <a:r>
              <a:rPr lang="en-US" dirty="0"/>
              <a:t>Insurer </a:t>
            </a:r>
          </a:p>
          <a:p>
            <a:pPr lvl="1"/>
            <a:r>
              <a:rPr lang="en-US" dirty="0"/>
              <a:t>State filed</a:t>
            </a:r>
          </a:p>
        </p:txBody>
      </p:sp>
    </p:spTree>
    <p:extLst>
      <p:ext uri="{BB962C8B-B14F-4D97-AF65-F5344CB8AC3E}">
        <p14:creationId xmlns:p14="http://schemas.microsoft.com/office/powerpoint/2010/main" val="143875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D2D20-4764-63BD-F23F-EA287C8ABE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B8E0F0-79AB-A7CF-AE62-68F8A70EF24B}"/>
              </a:ext>
            </a:extLst>
          </p:cNvPr>
          <p:cNvSpPr>
            <a:spLocks noGrp="1"/>
          </p:cNvSpPr>
          <p:nvPr>
            <p:ph type="title"/>
          </p:nvPr>
        </p:nvSpPr>
        <p:spPr/>
        <p:txBody>
          <a:bodyPr>
            <a:normAutofit/>
          </a:bodyPr>
          <a:lstStyle/>
          <a:p>
            <a:r>
              <a:rPr lang="en-US" sz="2800" dirty="0">
                <a:solidFill>
                  <a:schemeClr val="bg1"/>
                </a:solidFill>
              </a:rPr>
              <a:t>Workers’ Compensation Offset, cont.</a:t>
            </a:r>
          </a:p>
        </p:txBody>
      </p:sp>
      <p:sp>
        <p:nvSpPr>
          <p:cNvPr id="4" name="Content Placeholder 3">
            <a:extLst>
              <a:ext uri="{FF2B5EF4-FFF2-40B4-BE49-F238E27FC236}">
                <a16:creationId xmlns:a16="http://schemas.microsoft.com/office/drawing/2014/main" id="{F2E39557-B7AC-DE45-2D9C-DDB31C64022C}"/>
              </a:ext>
            </a:extLst>
          </p:cNvPr>
          <p:cNvSpPr>
            <a:spLocks noGrp="1"/>
          </p:cNvSpPr>
          <p:nvPr>
            <p:ph idx="1"/>
          </p:nvPr>
        </p:nvSpPr>
        <p:spPr/>
        <p:txBody>
          <a:bodyPr>
            <a:normAutofit fontScale="85000" lnSpcReduction="20000"/>
          </a:bodyPr>
          <a:lstStyle/>
          <a:p>
            <a:r>
              <a:rPr lang="en-US" dirty="0"/>
              <a:t>Workers’ Compensation Screening Information: </a:t>
            </a:r>
          </a:p>
          <a:p>
            <a:pPr lvl="1"/>
            <a:r>
              <a:rPr lang="en-US" dirty="0"/>
              <a:t>Date of Injury (DOI) </a:t>
            </a:r>
          </a:p>
          <a:p>
            <a:pPr lvl="1"/>
            <a:r>
              <a:rPr lang="en-US" dirty="0" err="1"/>
              <a:t>Timeloss</a:t>
            </a:r>
            <a:r>
              <a:rPr lang="en-US" dirty="0"/>
              <a:t> </a:t>
            </a:r>
          </a:p>
          <a:p>
            <a:pPr lvl="1"/>
            <a:r>
              <a:rPr lang="en-US" dirty="0"/>
              <a:t>Settlement (If yes, how much and when?)</a:t>
            </a:r>
          </a:p>
          <a:p>
            <a:pPr lvl="1"/>
            <a:r>
              <a:rPr lang="en-US" dirty="0"/>
              <a:t>Claim # </a:t>
            </a:r>
          </a:p>
          <a:p>
            <a:pPr lvl="1"/>
            <a:r>
              <a:rPr lang="en-US" dirty="0"/>
              <a:t>Insurer </a:t>
            </a:r>
          </a:p>
          <a:p>
            <a:pPr lvl="1"/>
            <a:r>
              <a:rPr lang="en-US" dirty="0"/>
              <a:t>State filed</a:t>
            </a:r>
          </a:p>
          <a:p>
            <a:pPr lvl="1"/>
            <a:r>
              <a:rPr lang="en-US" dirty="0"/>
              <a:t>Attorney </a:t>
            </a:r>
          </a:p>
          <a:p>
            <a:pPr lvl="1"/>
            <a:r>
              <a:rPr lang="en-US" dirty="0"/>
              <a:t>Claim Status (open or closed)</a:t>
            </a:r>
          </a:p>
          <a:p>
            <a:r>
              <a:rPr lang="en-US" dirty="0"/>
              <a:t>Documents Needed</a:t>
            </a:r>
          </a:p>
          <a:p>
            <a:pPr lvl="1"/>
            <a:r>
              <a:rPr lang="en-US" dirty="0"/>
              <a:t>Claims Disposition Agreement (CDA) </a:t>
            </a:r>
          </a:p>
          <a:p>
            <a:pPr lvl="1"/>
            <a:r>
              <a:rPr lang="en-US" dirty="0"/>
              <a:t>Disputed Claims Settlement (DCS) </a:t>
            </a:r>
          </a:p>
          <a:p>
            <a:pPr lvl="1"/>
            <a:r>
              <a:rPr lang="en-US" dirty="0"/>
              <a:t>Notice of Closure (NOC) </a:t>
            </a:r>
          </a:p>
          <a:p>
            <a:pPr lvl="1"/>
            <a:r>
              <a:rPr lang="en-US" dirty="0" err="1"/>
              <a:t>Timeloss</a:t>
            </a:r>
            <a:r>
              <a:rPr lang="en-US" dirty="0"/>
              <a:t> Ledger</a:t>
            </a:r>
          </a:p>
          <a:p>
            <a:pPr lvl="1"/>
            <a:r>
              <a:rPr lang="en-US" dirty="0"/>
              <a:t>Ledger of payments received for paid time for work d/t work-related injury or illness</a:t>
            </a:r>
          </a:p>
        </p:txBody>
      </p:sp>
    </p:spTree>
    <p:extLst>
      <p:ext uri="{BB962C8B-B14F-4D97-AF65-F5344CB8AC3E}">
        <p14:creationId xmlns:p14="http://schemas.microsoft.com/office/powerpoint/2010/main" val="101554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7F189-3813-5BBB-3420-4995FFA3E4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AFFB5E-D43E-D6B3-E947-9B938C049F8F}"/>
              </a:ext>
            </a:extLst>
          </p:cNvPr>
          <p:cNvSpPr>
            <a:spLocks noGrp="1"/>
          </p:cNvSpPr>
          <p:nvPr>
            <p:ph type="title"/>
          </p:nvPr>
        </p:nvSpPr>
        <p:spPr/>
        <p:txBody>
          <a:bodyPr>
            <a:normAutofit/>
          </a:bodyPr>
          <a:lstStyle/>
          <a:p>
            <a:r>
              <a:rPr lang="en-US" sz="2800" dirty="0">
                <a:solidFill>
                  <a:schemeClr val="bg1"/>
                </a:solidFill>
              </a:rPr>
              <a:t>Workers’ Compensation Offset, cont.</a:t>
            </a:r>
          </a:p>
        </p:txBody>
      </p:sp>
      <p:sp>
        <p:nvSpPr>
          <p:cNvPr id="4" name="Content Placeholder 3">
            <a:extLst>
              <a:ext uri="{FF2B5EF4-FFF2-40B4-BE49-F238E27FC236}">
                <a16:creationId xmlns:a16="http://schemas.microsoft.com/office/drawing/2014/main" id="{106420DB-837E-4F84-9DC8-A167CE436B9B}"/>
              </a:ext>
            </a:extLst>
          </p:cNvPr>
          <p:cNvSpPr>
            <a:spLocks noGrp="1"/>
          </p:cNvSpPr>
          <p:nvPr>
            <p:ph idx="1"/>
          </p:nvPr>
        </p:nvSpPr>
        <p:spPr/>
        <p:txBody>
          <a:bodyPr>
            <a:normAutofit/>
          </a:bodyPr>
          <a:lstStyle/>
          <a:p>
            <a:r>
              <a:rPr lang="en-US" dirty="0"/>
              <a:t>80% Average Current Earnings (ACE)</a:t>
            </a:r>
          </a:p>
          <a:p>
            <a:pPr lvl="1"/>
            <a:r>
              <a:rPr lang="en-US" dirty="0"/>
              <a:t>Find year of highest pay, if within 5 years of allowed onset date, use that year’s gross earnings (x)</a:t>
            </a:r>
          </a:p>
          <a:p>
            <a:pPr lvl="1"/>
            <a:r>
              <a:rPr lang="en-US" dirty="0"/>
              <a:t>If no obvious year of highest pay within 5 years of allowed onset date, get average of five consecutive years of highest earnings, use that for gross annual earnings (x) </a:t>
            </a:r>
          </a:p>
          <a:p>
            <a:pPr lvl="1"/>
            <a:r>
              <a:rPr lang="en-US" dirty="0"/>
              <a:t>Math: x÷12=y → y×.8=z → z=80% ACE</a:t>
            </a:r>
          </a:p>
        </p:txBody>
      </p:sp>
    </p:spTree>
    <p:extLst>
      <p:ext uri="{BB962C8B-B14F-4D97-AF65-F5344CB8AC3E}">
        <p14:creationId xmlns:p14="http://schemas.microsoft.com/office/powerpoint/2010/main" val="393136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4CB60-65F7-1897-B7E5-C5A2B88D4C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261583-7017-AA36-619C-3BE1A1BFED08}"/>
              </a:ext>
            </a:extLst>
          </p:cNvPr>
          <p:cNvSpPr>
            <a:spLocks noGrp="1"/>
          </p:cNvSpPr>
          <p:nvPr>
            <p:ph type="title"/>
          </p:nvPr>
        </p:nvSpPr>
        <p:spPr/>
        <p:txBody>
          <a:bodyPr>
            <a:normAutofit/>
          </a:bodyPr>
          <a:lstStyle/>
          <a:p>
            <a:r>
              <a:rPr lang="en-US" sz="2800" dirty="0">
                <a:solidFill>
                  <a:schemeClr val="bg1"/>
                </a:solidFill>
              </a:rPr>
              <a:t>Workers’ Compensation Offset, cont.</a:t>
            </a:r>
          </a:p>
        </p:txBody>
      </p:sp>
      <p:sp>
        <p:nvSpPr>
          <p:cNvPr id="4" name="Content Placeholder 3">
            <a:extLst>
              <a:ext uri="{FF2B5EF4-FFF2-40B4-BE49-F238E27FC236}">
                <a16:creationId xmlns:a16="http://schemas.microsoft.com/office/drawing/2014/main" id="{E2AFD117-5233-96A9-A52C-27D19F86B62C}"/>
              </a:ext>
            </a:extLst>
          </p:cNvPr>
          <p:cNvSpPr>
            <a:spLocks noGrp="1"/>
          </p:cNvSpPr>
          <p:nvPr>
            <p:ph idx="1"/>
          </p:nvPr>
        </p:nvSpPr>
        <p:spPr/>
        <p:txBody>
          <a:bodyPr>
            <a:normAutofit fontScale="70000" lnSpcReduction="20000"/>
          </a:bodyPr>
          <a:lstStyle/>
          <a:p>
            <a:r>
              <a:rPr lang="en-US" dirty="0"/>
              <a:t>Pro-Rating Settlements (OR only, Hodge V Shalala, if not already pro-rated in settlement docs) </a:t>
            </a:r>
          </a:p>
          <a:p>
            <a:pPr lvl="1"/>
            <a:r>
              <a:rPr lang="en-US" dirty="0"/>
              <a:t>Find out full retirement age of CL </a:t>
            </a:r>
          </a:p>
          <a:p>
            <a:pPr lvl="1"/>
            <a:r>
              <a:rPr lang="en-US" dirty="0"/>
              <a:t>Find out how many months between date settlement awarded and date CL attains full retirement age </a:t>
            </a:r>
          </a:p>
          <a:p>
            <a:pPr lvl="1"/>
            <a:r>
              <a:rPr lang="en-US" dirty="0"/>
              <a:t>Divide gross settlement by number of months; that amount is the pro-rated payment </a:t>
            </a:r>
          </a:p>
          <a:p>
            <a:pPr lvl="1"/>
            <a:r>
              <a:rPr lang="en-US" dirty="0"/>
              <a:t>Math: </a:t>
            </a:r>
            <a:r>
              <a:rPr lang="en-US" dirty="0" err="1"/>
              <a:t>settlement÷months</a:t>
            </a:r>
            <a:r>
              <a:rPr lang="en-US" dirty="0"/>
              <a:t>=x →if </a:t>
            </a:r>
            <a:r>
              <a:rPr lang="en-US" dirty="0" err="1"/>
              <a:t>x+PIA</a:t>
            </a:r>
            <a:r>
              <a:rPr lang="en-US" dirty="0"/>
              <a:t> is less than 80% ACE, no WC offset; if </a:t>
            </a:r>
            <a:r>
              <a:rPr lang="en-US" dirty="0" err="1"/>
              <a:t>x+PIA</a:t>
            </a:r>
            <a:r>
              <a:rPr lang="en-US" dirty="0"/>
              <a:t> is greater than 80% ACE, WC offset will apply </a:t>
            </a:r>
          </a:p>
          <a:p>
            <a:r>
              <a:rPr lang="en-US" dirty="0"/>
              <a:t>Pro-Rating Settlements not in OR </a:t>
            </a:r>
          </a:p>
          <a:p>
            <a:pPr lvl="1"/>
            <a:r>
              <a:rPr lang="en-US" dirty="0"/>
              <a:t>Paid out at rate that </a:t>
            </a:r>
            <a:r>
              <a:rPr lang="en-US" dirty="0" err="1"/>
              <a:t>timeloss</a:t>
            </a:r>
            <a:r>
              <a:rPr lang="en-US" dirty="0"/>
              <a:t> was paid until settlement paid out, even if settlement paid in a lump sum (unless otherwise noted in settlement docs) </a:t>
            </a:r>
          </a:p>
          <a:p>
            <a:pPr lvl="1"/>
            <a:r>
              <a:rPr lang="en-US" dirty="0"/>
              <a:t>Ex: Gross settlement $12,000.00 paid in lump sum; </a:t>
            </a:r>
            <a:r>
              <a:rPr lang="en-US" dirty="0" err="1"/>
              <a:t>timeloss</a:t>
            </a:r>
            <a:r>
              <a:rPr lang="en-US" dirty="0"/>
              <a:t> prior to settlement was being paid at $2,500.00/month. 12,000÷2,500+=4.8 →Thus, pro-rating is that settlement paid out at $2,500/month for 4.8 months </a:t>
            </a:r>
          </a:p>
          <a:p>
            <a:pPr lvl="1"/>
            <a:r>
              <a:rPr lang="en-US" dirty="0"/>
              <a:t>Math: same as above, so if monthly </a:t>
            </a:r>
            <a:r>
              <a:rPr lang="en-US" dirty="0" err="1"/>
              <a:t>payment+PIA</a:t>
            </a:r>
            <a:r>
              <a:rPr lang="en-US" dirty="0"/>
              <a:t> is less than 80% ACE, then no WC offset; if monthly </a:t>
            </a:r>
            <a:r>
              <a:rPr lang="en-US" dirty="0" err="1"/>
              <a:t>payment+PIA</a:t>
            </a:r>
            <a:r>
              <a:rPr lang="en-US" dirty="0"/>
              <a:t> is </a:t>
            </a:r>
            <a:r>
              <a:rPr lang="en-US" dirty="0" err="1"/>
              <a:t>greated</a:t>
            </a:r>
            <a:r>
              <a:rPr lang="en-US" dirty="0"/>
              <a:t> than 80% ACE, then WC offset will apply </a:t>
            </a:r>
          </a:p>
          <a:p>
            <a:pPr lvl="1"/>
            <a:r>
              <a:rPr lang="en-US" dirty="0"/>
              <a:t>In example above, say CLs PIA is $1,500 and 80% ACE is $3,500; 2500+1500=4,000, greater than 80% ACE of 3,500, so offset would apply for the 4.8 pro-rated months, then offset would end</a:t>
            </a:r>
          </a:p>
        </p:txBody>
      </p:sp>
    </p:spTree>
    <p:extLst>
      <p:ext uri="{BB962C8B-B14F-4D97-AF65-F5344CB8AC3E}">
        <p14:creationId xmlns:p14="http://schemas.microsoft.com/office/powerpoint/2010/main" val="3703750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7BA3-F469-6171-A0C9-663E0DD51B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CF9E21-A05D-1F93-9BF8-D33ED4D7E03D}"/>
              </a:ext>
            </a:extLst>
          </p:cNvPr>
          <p:cNvSpPr>
            <a:spLocks noGrp="1"/>
          </p:cNvSpPr>
          <p:nvPr>
            <p:ph type="title"/>
          </p:nvPr>
        </p:nvSpPr>
        <p:spPr/>
        <p:txBody>
          <a:bodyPr>
            <a:normAutofit/>
          </a:bodyPr>
          <a:lstStyle/>
          <a:p>
            <a:r>
              <a:rPr lang="en-US" sz="2800" dirty="0">
                <a:solidFill>
                  <a:schemeClr val="bg1"/>
                </a:solidFill>
              </a:rPr>
              <a:t>Workers’ Compensation Offset, cont.</a:t>
            </a:r>
          </a:p>
        </p:txBody>
      </p:sp>
      <p:pic>
        <p:nvPicPr>
          <p:cNvPr id="7" name="Picture 6">
            <a:extLst>
              <a:ext uri="{FF2B5EF4-FFF2-40B4-BE49-F238E27FC236}">
                <a16:creationId xmlns:a16="http://schemas.microsoft.com/office/drawing/2014/main" id="{9028B739-C726-D5BE-C533-1E102E289EFA}"/>
              </a:ext>
            </a:extLst>
          </p:cNvPr>
          <p:cNvPicPr>
            <a:picLocks noChangeAspect="1"/>
          </p:cNvPicPr>
          <p:nvPr/>
        </p:nvPicPr>
        <p:blipFill>
          <a:blip r:embed="rId2"/>
          <a:stretch>
            <a:fillRect/>
          </a:stretch>
        </p:blipFill>
        <p:spPr>
          <a:xfrm>
            <a:off x="3704891" y="2081807"/>
            <a:ext cx="4782217" cy="3448531"/>
          </a:xfrm>
          <a:prstGeom prst="rect">
            <a:avLst/>
          </a:prstGeom>
        </p:spPr>
      </p:pic>
    </p:spTree>
    <p:extLst>
      <p:ext uri="{BB962C8B-B14F-4D97-AF65-F5344CB8AC3E}">
        <p14:creationId xmlns:p14="http://schemas.microsoft.com/office/powerpoint/2010/main" val="364766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1FFA-7858-406D-5E5D-28170197AD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928554-3BC4-829F-EC8E-FD64F1E6642D}"/>
              </a:ext>
            </a:extLst>
          </p:cNvPr>
          <p:cNvSpPr>
            <a:spLocks noGrp="1"/>
          </p:cNvSpPr>
          <p:nvPr>
            <p:ph type="title"/>
          </p:nvPr>
        </p:nvSpPr>
        <p:spPr>
          <a:xfrm>
            <a:off x="1603717" y="323508"/>
            <a:ext cx="6808470" cy="674370"/>
          </a:xfrm>
        </p:spPr>
        <p:txBody>
          <a:bodyPr>
            <a:normAutofit/>
          </a:bodyPr>
          <a:lstStyle/>
          <a:p>
            <a:r>
              <a:rPr lang="en-US" sz="3600" dirty="0">
                <a:solidFill>
                  <a:schemeClr val="bg1"/>
                </a:solidFill>
              </a:rPr>
              <a:t>Long Term Disability (LTD)</a:t>
            </a:r>
          </a:p>
        </p:txBody>
      </p:sp>
      <p:sp>
        <p:nvSpPr>
          <p:cNvPr id="4" name="Content Placeholder 3">
            <a:extLst>
              <a:ext uri="{FF2B5EF4-FFF2-40B4-BE49-F238E27FC236}">
                <a16:creationId xmlns:a16="http://schemas.microsoft.com/office/drawing/2014/main" id="{7AB50E72-92EF-C2B6-73FA-25B240A737FD}"/>
              </a:ext>
            </a:extLst>
          </p:cNvPr>
          <p:cNvSpPr>
            <a:spLocks noGrp="1"/>
          </p:cNvSpPr>
          <p:nvPr>
            <p:ph idx="1"/>
          </p:nvPr>
        </p:nvSpPr>
        <p:spPr/>
        <p:txBody>
          <a:bodyPr>
            <a:normAutofit lnSpcReduction="10000"/>
          </a:bodyPr>
          <a:lstStyle/>
          <a:p>
            <a:r>
              <a:rPr lang="en-US" dirty="0"/>
              <a:t>Be specific with the client re: your scope of representation. Tell them to consult an LTD attorney re: any questions they have about how their SSD case may impact their LTD benefits. </a:t>
            </a:r>
          </a:p>
          <a:p>
            <a:r>
              <a:rPr lang="en-US" dirty="0"/>
              <a:t>Make sure the client understands that winning their SSD case may result in $0 extra money for them. </a:t>
            </a:r>
          </a:p>
          <a:p>
            <a:pPr lvl="1"/>
            <a:r>
              <a:rPr lang="en-US" dirty="0"/>
              <a:t>They should consult their contract with their LTD insurer. </a:t>
            </a:r>
          </a:p>
          <a:p>
            <a:pPr lvl="1"/>
            <a:r>
              <a:rPr lang="en-US" dirty="0"/>
              <a:t>They may be required under their contract to pursue SSD benefits. For how long (how many appeals)? Most contracts we have seen are pretty unclear. They should clarify with their insurer.</a:t>
            </a:r>
          </a:p>
          <a:p>
            <a:r>
              <a:rPr lang="en-US" dirty="0"/>
              <a:t>Even though the their SSD back pay and ongoing benefits may not go to them, it could be to their advantage for other reasons, like Medicare. </a:t>
            </a:r>
          </a:p>
        </p:txBody>
      </p:sp>
    </p:spTree>
    <p:extLst>
      <p:ext uri="{BB962C8B-B14F-4D97-AF65-F5344CB8AC3E}">
        <p14:creationId xmlns:p14="http://schemas.microsoft.com/office/powerpoint/2010/main" val="61240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A2AF6-4C3E-99AC-39E9-1F86278903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8562EB-425D-2CA1-C62E-3758EFB8127C}"/>
              </a:ext>
            </a:extLst>
          </p:cNvPr>
          <p:cNvSpPr>
            <a:spLocks noGrp="1"/>
          </p:cNvSpPr>
          <p:nvPr>
            <p:ph type="title"/>
          </p:nvPr>
        </p:nvSpPr>
        <p:spPr>
          <a:xfrm>
            <a:off x="2067937" y="0"/>
            <a:ext cx="9858375" cy="1325563"/>
          </a:xfrm>
        </p:spPr>
        <p:txBody>
          <a:bodyPr>
            <a:normAutofit/>
          </a:bodyPr>
          <a:lstStyle/>
          <a:p>
            <a:r>
              <a:rPr lang="en-US" sz="3600" dirty="0">
                <a:solidFill>
                  <a:schemeClr val="bg1"/>
                </a:solidFill>
              </a:rPr>
              <a:t>Onset Date Appeals</a:t>
            </a:r>
          </a:p>
        </p:txBody>
      </p:sp>
      <p:sp>
        <p:nvSpPr>
          <p:cNvPr id="4" name="Content Placeholder 3">
            <a:extLst>
              <a:ext uri="{FF2B5EF4-FFF2-40B4-BE49-F238E27FC236}">
                <a16:creationId xmlns:a16="http://schemas.microsoft.com/office/drawing/2014/main" id="{4C9E68A0-E41F-A054-EF40-AD55521C4FF3}"/>
              </a:ext>
            </a:extLst>
          </p:cNvPr>
          <p:cNvSpPr>
            <a:spLocks noGrp="1"/>
          </p:cNvSpPr>
          <p:nvPr>
            <p:ph idx="1"/>
          </p:nvPr>
        </p:nvSpPr>
        <p:spPr/>
        <p:txBody>
          <a:bodyPr>
            <a:normAutofit fontScale="92500" lnSpcReduction="20000"/>
          </a:bodyPr>
          <a:lstStyle/>
          <a:p>
            <a:r>
              <a:rPr lang="en-US" dirty="0"/>
              <a:t>Figure out what your argument would be for an earlier onset date. </a:t>
            </a:r>
          </a:p>
          <a:p>
            <a:pPr lvl="1"/>
            <a:r>
              <a:rPr lang="en-US" dirty="0"/>
              <a:t>Figure out why DDS gave the EOD they did. Usually, it’s the date of a CE or X number of days before a CE, when a client met a listing, or when the client changes age categories. </a:t>
            </a:r>
          </a:p>
          <a:p>
            <a:pPr lvl="1"/>
            <a:r>
              <a:rPr lang="en-US" dirty="0"/>
              <a:t>Examples of good facts to support an onset date appeal</a:t>
            </a:r>
          </a:p>
          <a:p>
            <a:pPr lvl="2"/>
            <a:r>
              <a:rPr lang="en-US" dirty="0"/>
              <a:t>Client’s last SGA job definitely ended due to their conditions, and you have good documentation of that. </a:t>
            </a:r>
          </a:p>
          <a:p>
            <a:pPr lvl="2"/>
            <a:r>
              <a:rPr lang="en-US" dirty="0"/>
              <a:t>There was a major event that put the client off work prior to the EOD. </a:t>
            </a:r>
          </a:p>
          <a:p>
            <a:pPr lvl="2"/>
            <a:r>
              <a:rPr lang="en-US" dirty="0"/>
              <a:t>DDS was being very technical focusing on when the listing was met, but it was ridiculous to think that person wouldn’t have missed 2+ days of work up until that point. </a:t>
            </a:r>
          </a:p>
          <a:p>
            <a:pPr lvl="3"/>
            <a:r>
              <a:rPr lang="en-US" dirty="0"/>
              <a:t>Ex. EOD based on vision listing, but had intense pain due to eye pressure for years prior to that.</a:t>
            </a:r>
          </a:p>
          <a:p>
            <a:r>
              <a:rPr lang="en-US" dirty="0"/>
              <a:t>Evaluate the risk.</a:t>
            </a:r>
          </a:p>
          <a:p>
            <a:pPr lvl="2"/>
            <a:r>
              <a:rPr lang="en-US" dirty="0"/>
              <a:t>You should explain the risk to the client before you do the appeal. However, the risk can’t really fully be evaluated until a hearing date is scheduled. Then you can consider:</a:t>
            </a:r>
          </a:p>
          <a:p>
            <a:pPr lvl="3"/>
            <a:r>
              <a:rPr lang="en-US" dirty="0"/>
              <a:t>How disabled are they now?</a:t>
            </a:r>
          </a:p>
          <a:p>
            <a:pPr lvl="3"/>
            <a:r>
              <a:rPr lang="en-US" dirty="0"/>
              <a:t>Who is the judge?</a:t>
            </a:r>
          </a:p>
        </p:txBody>
      </p:sp>
    </p:spTree>
    <p:extLst>
      <p:ext uri="{BB962C8B-B14F-4D97-AF65-F5344CB8AC3E}">
        <p14:creationId xmlns:p14="http://schemas.microsoft.com/office/powerpoint/2010/main" val="270131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41AF3-C53E-681C-8E96-08AF815AD6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FD89BF-336F-2E0B-85EB-549CFFDB6229}"/>
              </a:ext>
            </a:extLst>
          </p:cNvPr>
          <p:cNvSpPr>
            <a:spLocks noGrp="1"/>
          </p:cNvSpPr>
          <p:nvPr>
            <p:ph type="title"/>
          </p:nvPr>
        </p:nvSpPr>
        <p:spPr>
          <a:xfrm>
            <a:off x="815912" y="0"/>
            <a:ext cx="9858375" cy="1325563"/>
          </a:xfrm>
        </p:spPr>
        <p:txBody>
          <a:bodyPr>
            <a:normAutofit/>
          </a:bodyPr>
          <a:lstStyle/>
          <a:p>
            <a:r>
              <a:rPr lang="en-US" sz="2800" dirty="0">
                <a:solidFill>
                  <a:schemeClr val="bg1"/>
                </a:solidFill>
              </a:rPr>
              <a:t>Appealing Partially Favorable Decisions</a:t>
            </a:r>
          </a:p>
        </p:txBody>
      </p:sp>
      <p:sp>
        <p:nvSpPr>
          <p:cNvPr id="4" name="Content Placeholder 3">
            <a:extLst>
              <a:ext uri="{FF2B5EF4-FFF2-40B4-BE49-F238E27FC236}">
                <a16:creationId xmlns:a16="http://schemas.microsoft.com/office/drawing/2014/main" id="{18D71869-9F6A-F675-56F8-3F86A82BE005}"/>
              </a:ext>
            </a:extLst>
          </p:cNvPr>
          <p:cNvSpPr>
            <a:spLocks noGrp="1"/>
          </p:cNvSpPr>
          <p:nvPr>
            <p:ph idx="1"/>
          </p:nvPr>
        </p:nvSpPr>
        <p:spPr/>
        <p:txBody>
          <a:bodyPr/>
          <a:lstStyle/>
          <a:p>
            <a:r>
              <a:rPr lang="en-US" dirty="0"/>
              <a:t>You should have a standardized review process for reviewing ALJ Partially Favorable Decisions. </a:t>
            </a:r>
          </a:p>
          <a:p>
            <a:r>
              <a:rPr lang="en-US" dirty="0"/>
              <a:t>Always explain a client’s appeal rights to them, especially if they will be giving up the SSD component. </a:t>
            </a:r>
          </a:p>
          <a:p>
            <a:r>
              <a:rPr lang="en-US" dirty="0"/>
              <a:t>Like onset date appeals, there is risk involved that you should explain to your client. </a:t>
            </a:r>
          </a:p>
          <a:p>
            <a:r>
              <a:rPr lang="en-US" dirty="0"/>
              <a:t>AC Exceptions – Not our jam. However, there are other reputable NOSSCR members who disagree. </a:t>
            </a:r>
          </a:p>
        </p:txBody>
      </p:sp>
    </p:spTree>
    <p:extLst>
      <p:ext uri="{BB962C8B-B14F-4D97-AF65-F5344CB8AC3E}">
        <p14:creationId xmlns:p14="http://schemas.microsoft.com/office/powerpoint/2010/main" val="422601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0B7A-9842-5A54-1020-18B2DA3A0C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042D3D-EE41-B106-1A5B-1401FB3DBA22}"/>
              </a:ext>
            </a:extLst>
          </p:cNvPr>
          <p:cNvSpPr>
            <a:spLocks noGrp="1"/>
          </p:cNvSpPr>
          <p:nvPr>
            <p:ph type="title"/>
          </p:nvPr>
        </p:nvSpPr>
        <p:spPr>
          <a:xfrm>
            <a:off x="3516910" y="0"/>
            <a:ext cx="9858375" cy="1325563"/>
          </a:xfrm>
        </p:spPr>
        <p:txBody>
          <a:bodyPr>
            <a:normAutofit/>
          </a:bodyPr>
          <a:lstStyle/>
          <a:p>
            <a:r>
              <a:rPr lang="en-US" sz="3600" dirty="0">
                <a:solidFill>
                  <a:schemeClr val="bg1"/>
                </a:solidFill>
              </a:rPr>
              <a:t>Closed Periods</a:t>
            </a:r>
          </a:p>
        </p:txBody>
      </p:sp>
      <p:sp>
        <p:nvSpPr>
          <p:cNvPr id="4" name="Content Placeholder 3">
            <a:extLst>
              <a:ext uri="{FF2B5EF4-FFF2-40B4-BE49-F238E27FC236}">
                <a16:creationId xmlns:a16="http://schemas.microsoft.com/office/drawing/2014/main" id="{88DB161A-CE2B-8473-52C3-95E7BEE226C0}"/>
              </a:ext>
            </a:extLst>
          </p:cNvPr>
          <p:cNvSpPr>
            <a:spLocks noGrp="1"/>
          </p:cNvSpPr>
          <p:nvPr>
            <p:ph idx="1"/>
          </p:nvPr>
        </p:nvSpPr>
        <p:spPr/>
        <p:txBody>
          <a:bodyPr>
            <a:normAutofit lnSpcReduction="10000"/>
          </a:bodyPr>
          <a:lstStyle/>
          <a:p>
            <a:r>
              <a:rPr lang="en-US" dirty="0"/>
              <a:t>Don’t do a lot of these? I guess you and your client don’t like $.</a:t>
            </a:r>
          </a:p>
          <a:p>
            <a:r>
              <a:rPr lang="en-US" dirty="0"/>
              <a:t>JUDGES LOVE TO PAY CLOSED PERIOD CASES.</a:t>
            </a:r>
          </a:p>
          <a:p>
            <a:r>
              <a:rPr lang="en-US" dirty="0"/>
              <a:t>Clients can always reapply.</a:t>
            </a:r>
          </a:p>
          <a:p>
            <a:r>
              <a:rPr lang="en-US" dirty="0"/>
              <a:t>Cool things happen like disability freezes that can help adjust expired DLIs and help if they need to reapply. </a:t>
            </a:r>
          </a:p>
          <a:p>
            <a:r>
              <a:rPr lang="en-US" dirty="0"/>
              <a:t>Chase those unicorn cases: closed period + ongoing benefits.</a:t>
            </a:r>
          </a:p>
          <a:p>
            <a:r>
              <a:rPr lang="en-US" b="1" dirty="0"/>
              <a:t>Your client essentially gets 2 free months of benes past the end date of the closed period. </a:t>
            </a:r>
          </a:p>
          <a:p>
            <a:pPr lvl="1"/>
            <a:r>
              <a:rPr lang="en-US" b="1" dirty="0"/>
              <a:t>Ex. PFD-4/20/21 (SSI) 5/19/21 (SSD), AOD-9/1/19, DLI-12/25, PF closed period 3/21/21-4/16/23, SSD benefits from 9/21, 22m thru 6/23; SSI 5/21-9/21</a:t>
            </a:r>
          </a:p>
          <a:p>
            <a:endParaRPr lang="en-US" dirty="0"/>
          </a:p>
        </p:txBody>
      </p:sp>
    </p:spTree>
    <p:extLst>
      <p:ext uri="{BB962C8B-B14F-4D97-AF65-F5344CB8AC3E}">
        <p14:creationId xmlns:p14="http://schemas.microsoft.com/office/powerpoint/2010/main" val="54973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A01B80-A599-268A-BEB8-181BF7E47D29}"/>
              </a:ext>
            </a:extLst>
          </p:cNvPr>
          <p:cNvSpPr>
            <a:spLocks noGrp="1"/>
          </p:cNvSpPr>
          <p:nvPr>
            <p:ph type="title"/>
          </p:nvPr>
        </p:nvSpPr>
        <p:spPr/>
        <p:txBody>
          <a:bodyPr>
            <a:normAutofit fontScale="90000"/>
          </a:bodyPr>
          <a:lstStyle/>
          <a:p>
            <a:r>
              <a:rPr lang="en-US" dirty="0"/>
              <a:t>Don’t quit after an ALJ Win</a:t>
            </a:r>
          </a:p>
        </p:txBody>
      </p:sp>
      <p:sp>
        <p:nvSpPr>
          <p:cNvPr id="6" name="Content Placeholder 5">
            <a:extLst>
              <a:ext uri="{FF2B5EF4-FFF2-40B4-BE49-F238E27FC236}">
                <a16:creationId xmlns:a16="http://schemas.microsoft.com/office/drawing/2014/main" id="{272C0398-0F5E-BA10-E5EA-B85E2B14DBDA}"/>
              </a:ext>
            </a:extLst>
          </p:cNvPr>
          <p:cNvSpPr>
            <a:spLocks noGrp="1"/>
          </p:cNvSpPr>
          <p:nvPr>
            <p:ph idx="1"/>
          </p:nvPr>
        </p:nvSpPr>
        <p:spPr/>
        <p:txBody>
          <a:bodyPr/>
          <a:lstStyle/>
          <a:p>
            <a:r>
              <a:rPr lang="en-US" dirty="0"/>
              <a:t>Benefits beyond SSA; you can help your client a lot more than just getting them a $900 PIA.</a:t>
            </a:r>
          </a:p>
          <a:p>
            <a:r>
              <a:rPr lang="en-US" dirty="0"/>
              <a:t>Some examples of other ways we help:</a:t>
            </a:r>
          </a:p>
          <a:p>
            <a:pPr lvl="1"/>
            <a:r>
              <a:rPr lang="en-US" dirty="0"/>
              <a:t>VA benefits</a:t>
            </a:r>
          </a:p>
          <a:p>
            <a:pPr lvl="1"/>
            <a:r>
              <a:rPr lang="en-US" dirty="0"/>
              <a:t>Student loan forgiveness – went from medium to easy to now what?</a:t>
            </a:r>
          </a:p>
          <a:p>
            <a:pPr lvl="1"/>
            <a:r>
              <a:rPr lang="en-US" dirty="0"/>
              <a:t>Medicare – don’t get your client with massive health problems a $900 PIA and then get them kicked off state Medicaid and have worse insurance.</a:t>
            </a:r>
          </a:p>
          <a:p>
            <a:pPr lvl="1"/>
            <a:endParaRPr lang="en-US" dirty="0"/>
          </a:p>
        </p:txBody>
      </p:sp>
    </p:spTree>
    <p:extLst>
      <p:ext uri="{BB962C8B-B14F-4D97-AF65-F5344CB8AC3E}">
        <p14:creationId xmlns:p14="http://schemas.microsoft.com/office/powerpoint/2010/main" val="412322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A5C1-11A0-65EA-64BF-86A64A87B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8870B-5CCE-2736-2902-E8E74971461F}"/>
              </a:ext>
            </a:extLst>
          </p:cNvPr>
          <p:cNvSpPr>
            <a:spLocks noGrp="1"/>
          </p:cNvSpPr>
          <p:nvPr>
            <p:ph type="title"/>
          </p:nvPr>
        </p:nvSpPr>
        <p:spPr>
          <a:xfrm>
            <a:off x="0" y="281305"/>
            <a:ext cx="6096000" cy="674370"/>
          </a:xfrm>
        </p:spPr>
        <p:txBody>
          <a:bodyPr>
            <a:normAutofit fontScale="90000"/>
          </a:bodyPr>
          <a:lstStyle/>
          <a:p>
            <a:pPr algn="r"/>
            <a:r>
              <a:rPr lang="en-US" dirty="0"/>
              <a:t>Fee Calculation: SSD/SSI</a:t>
            </a:r>
          </a:p>
        </p:txBody>
      </p:sp>
      <p:sp>
        <p:nvSpPr>
          <p:cNvPr id="3" name="Content Placeholder 2">
            <a:extLst>
              <a:ext uri="{FF2B5EF4-FFF2-40B4-BE49-F238E27FC236}">
                <a16:creationId xmlns:a16="http://schemas.microsoft.com/office/drawing/2014/main" id="{77805CCF-36FD-201B-43EB-883F93B52868}"/>
              </a:ext>
            </a:extLst>
          </p:cNvPr>
          <p:cNvSpPr>
            <a:spLocks noGrp="1"/>
          </p:cNvSpPr>
          <p:nvPr>
            <p:ph idx="1"/>
          </p:nvPr>
        </p:nvSpPr>
        <p:spPr/>
        <p:txBody>
          <a:bodyPr>
            <a:normAutofit/>
          </a:bodyPr>
          <a:lstStyle/>
          <a:p>
            <a:r>
              <a:rPr lang="en-US" dirty="0"/>
              <a:t>2 ways to get paid (only use one or the other) for Agency work (406(a) fee):</a:t>
            </a:r>
          </a:p>
          <a:p>
            <a:pPr lvl="1"/>
            <a:r>
              <a:rPr lang="en-US" dirty="0"/>
              <a:t>Fee Agreement process vs. Fee Petition process</a:t>
            </a:r>
          </a:p>
          <a:p>
            <a:r>
              <a:rPr lang="en-US" dirty="0"/>
              <a:t>Statutory maximum for the Fee Agreement process = 25% of “past due benefits” with a cap ($9200 for now with yearly COLA).</a:t>
            </a:r>
          </a:p>
          <a:p>
            <a:pPr lvl="1"/>
            <a:r>
              <a:rPr lang="en-US" dirty="0"/>
              <a:t>Definition of “past due benefits”</a:t>
            </a:r>
          </a:p>
          <a:p>
            <a:r>
              <a:rPr lang="en-US" dirty="0"/>
              <a:t>Fee Petition – submit your time, decision-maker decides</a:t>
            </a:r>
          </a:p>
          <a:p>
            <a:pPr lvl="1"/>
            <a:r>
              <a:rPr lang="en-US" dirty="0"/>
              <a:t>Amount decided by whoever found Cl. disabled (ALJ or Field Office or AC)</a:t>
            </a:r>
          </a:p>
          <a:p>
            <a:r>
              <a:rPr lang="en-US" dirty="0"/>
              <a:t>Court fees (406(b) fee)	</a:t>
            </a:r>
          </a:p>
          <a:p>
            <a:pPr lvl="1"/>
            <a:r>
              <a:rPr lang="en-US" dirty="0"/>
              <a:t>25% plus agency fee (</a:t>
            </a:r>
            <a:r>
              <a:rPr lang="en-US" b="1" u="sng" dirty="0">
                <a:solidFill>
                  <a:srgbClr val="FF0000"/>
                </a:solidFill>
              </a:rPr>
              <a:t>Culbertson</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82448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85E33-EB08-AA6C-7ACF-611A0C8B33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3429E3-B23D-517C-EDE4-735FB910F75B}"/>
              </a:ext>
            </a:extLst>
          </p:cNvPr>
          <p:cNvSpPr>
            <a:spLocks noGrp="1"/>
          </p:cNvSpPr>
          <p:nvPr>
            <p:ph type="title"/>
          </p:nvPr>
        </p:nvSpPr>
        <p:spPr>
          <a:xfrm>
            <a:off x="2180479" y="0"/>
            <a:ext cx="9858375" cy="1325563"/>
          </a:xfrm>
        </p:spPr>
        <p:txBody>
          <a:bodyPr>
            <a:normAutofit/>
          </a:bodyPr>
          <a:lstStyle/>
          <a:p>
            <a:r>
              <a:rPr lang="en-US" sz="3600" dirty="0">
                <a:solidFill>
                  <a:schemeClr val="bg1"/>
                </a:solidFill>
              </a:rPr>
              <a:t>Screening for VA/TDIU</a:t>
            </a:r>
          </a:p>
        </p:txBody>
      </p:sp>
      <p:sp>
        <p:nvSpPr>
          <p:cNvPr id="4" name="Content Placeholder 3">
            <a:extLst>
              <a:ext uri="{FF2B5EF4-FFF2-40B4-BE49-F238E27FC236}">
                <a16:creationId xmlns:a16="http://schemas.microsoft.com/office/drawing/2014/main" id="{C4BE6C7F-E166-22C8-5BD8-DB7576305A22}"/>
              </a:ext>
            </a:extLst>
          </p:cNvPr>
          <p:cNvSpPr>
            <a:spLocks noGrp="1"/>
          </p:cNvSpPr>
          <p:nvPr>
            <p:ph idx="1"/>
          </p:nvPr>
        </p:nvSpPr>
        <p:spPr/>
        <p:txBody>
          <a:bodyPr/>
          <a:lstStyle/>
          <a:p>
            <a:r>
              <a:rPr lang="en-US" dirty="0"/>
              <a:t>VA clients</a:t>
            </a:r>
          </a:p>
          <a:p>
            <a:pPr lvl="1"/>
            <a:r>
              <a:rPr lang="en-US" dirty="0"/>
              <a:t>If 70%-90% and not working (or working below the poverty level) the client could be eligible for Individual Unemployability (TDIU).</a:t>
            </a:r>
          </a:p>
          <a:p>
            <a:pPr lvl="1"/>
            <a:r>
              <a:rPr lang="en-US" dirty="0"/>
              <a:t>TDIU pays at the 100% rate.</a:t>
            </a:r>
          </a:p>
          <a:p>
            <a:pPr lvl="1"/>
            <a:r>
              <a:rPr lang="en-US" dirty="0"/>
              <a:t>In many cases, if your client is approved for SSD then they will get approved for TDIU.</a:t>
            </a:r>
          </a:p>
          <a:p>
            <a:pPr lvl="1"/>
            <a:r>
              <a:rPr lang="en-US" dirty="0"/>
              <a:t>Submit ALJ decision to VA along with a VA Form 21-8940.</a:t>
            </a:r>
          </a:p>
          <a:p>
            <a:pPr lvl="1"/>
            <a:r>
              <a:rPr lang="en-US" dirty="0"/>
              <a:t>Likely VA should have already considered your client for TDIU and an appeal may be filed for an earlier effective date. </a:t>
            </a:r>
          </a:p>
        </p:txBody>
      </p:sp>
    </p:spTree>
    <p:extLst>
      <p:ext uri="{BB962C8B-B14F-4D97-AF65-F5344CB8AC3E}">
        <p14:creationId xmlns:p14="http://schemas.microsoft.com/office/powerpoint/2010/main" val="2961068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F8B66-5C22-C1B3-EFF1-E37EC02D01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EA6315-92A9-0552-FDA2-CBE4FB54986E}"/>
              </a:ext>
            </a:extLst>
          </p:cNvPr>
          <p:cNvSpPr>
            <a:spLocks noGrp="1"/>
          </p:cNvSpPr>
          <p:nvPr>
            <p:ph type="title"/>
          </p:nvPr>
        </p:nvSpPr>
        <p:spPr>
          <a:xfrm>
            <a:off x="1589636" y="0"/>
            <a:ext cx="9858375" cy="1325563"/>
          </a:xfrm>
        </p:spPr>
        <p:txBody>
          <a:bodyPr>
            <a:normAutofit/>
          </a:bodyPr>
          <a:lstStyle/>
          <a:p>
            <a:r>
              <a:rPr lang="en-US" sz="3600" dirty="0">
                <a:solidFill>
                  <a:schemeClr val="bg1"/>
                </a:solidFill>
              </a:rPr>
              <a:t>Student Loan Forgiveness</a:t>
            </a:r>
          </a:p>
        </p:txBody>
      </p:sp>
      <p:sp>
        <p:nvSpPr>
          <p:cNvPr id="4" name="Content Placeholder 3">
            <a:extLst>
              <a:ext uri="{FF2B5EF4-FFF2-40B4-BE49-F238E27FC236}">
                <a16:creationId xmlns:a16="http://schemas.microsoft.com/office/drawing/2014/main" id="{CCC3EBB8-1360-4E68-74A0-7319AEDDC069}"/>
              </a:ext>
            </a:extLst>
          </p:cNvPr>
          <p:cNvSpPr>
            <a:spLocks noGrp="1"/>
          </p:cNvSpPr>
          <p:nvPr>
            <p:ph idx="1"/>
          </p:nvPr>
        </p:nvSpPr>
        <p:spPr/>
        <p:txBody>
          <a:bodyPr>
            <a:normAutofit/>
          </a:bodyPr>
          <a:lstStyle/>
          <a:p>
            <a:r>
              <a:rPr lang="en-US" dirty="0"/>
              <a:t>Total and Permanent Disability (TPD) Student Loan Discharge</a:t>
            </a:r>
          </a:p>
          <a:p>
            <a:pPr lvl="1"/>
            <a:r>
              <a:rPr lang="en-US" dirty="0"/>
              <a:t>They probably can just do this on their own. Put up info on your website.</a:t>
            </a:r>
          </a:p>
          <a:p>
            <a:pPr lvl="1" fontAlgn="base"/>
            <a:r>
              <a:rPr lang="en-US" b="0" i="0" dirty="0">
                <a:effectLst/>
                <a:latin typeface="Open Sans" panose="020B0606030504020204" pitchFamily="34" charset="0"/>
              </a:rPr>
              <a:t>If client is a veteran with a service-connected disability, receiving Social Security Disability Insurance (SSDI) with a 5 to 7-year review cycle, or their treating medical provider states they have a disability that has lasted or will last for 60 months, they may be able to get your student loans discharged.</a:t>
            </a:r>
          </a:p>
          <a:p>
            <a:pPr lvl="1" fontAlgn="base"/>
            <a:r>
              <a:rPr lang="en-US" dirty="0">
                <a:latin typeface="Open Sans" panose="020B0606030504020204" pitchFamily="34" charset="0"/>
              </a:rPr>
              <a:t>Who knows what will </a:t>
            </a:r>
            <a:r>
              <a:rPr lang="en-US">
                <a:latin typeface="Open Sans" panose="020B0606030504020204" pitchFamily="34" charset="0"/>
              </a:rPr>
              <a:t>happen politically.</a:t>
            </a:r>
            <a:endParaRPr lang="en-US" b="0" i="0" dirty="0">
              <a:effectLst/>
              <a:latin typeface="Open Sans" panose="020B0606030504020204" pitchFamily="34" charset="0"/>
            </a:endParaRPr>
          </a:p>
          <a:p>
            <a:pPr lvl="1"/>
            <a:endParaRPr lang="en-US" dirty="0"/>
          </a:p>
        </p:txBody>
      </p:sp>
    </p:spTree>
    <p:extLst>
      <p:ext uri="{BB962C8B-B14F-4D97-AF65-F5344CB8AC3E}">
        <p14:creationId xmlns:p14="http://schemas.microsoft.com/office/powerpoint/2010/main" val="79133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CA68B-A7DB-2545-8BA9-5600D5332C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5DA5DC-8205-0404-33BF-096673C3F381}"/>
              </a:ext>
            </a:extLst>
          </p:cNvPr>
          <p:cNvSpPr>
            <a:spLocks noGrp="1"/>
          </p:cNvSpPr>
          <p:nvPr>
            <p:ph type="title"/>
          </p:nvPr>
        </p:nvSpPr>
        <p:spPr>
          <a:xfrm>
            <a:off x="1853565" y="0"/>
            <a:ext cx="9858375" cy="1325563"/>
          </a:xfrm>
        </p:spPr>
        <p:txBody>
          <a:bodyPr>
            <a:normAutofit/>
          </a:bodyPr>
          <a:lstStyle/>
          <a:p>
            <a:r>
              <a:rPr lang="en-US" sz="3600" dirty="0">
                <a:solidFill>
                  <a:schemeClr val="bg1"/>
                </a:solidFill>
              </a:rPr>
              <a:t>Medicare: Effective Date</a:t>
            </a:r>
          </a:p>
        </p:txBody>
      </p:sp>
      <p:sp>
        <p:nvSpPr>
          <p:cNvPr id="4" name="Content Placeholder 3">
            <a:extLst>
              <a:ext uri="{FF2B5EF4-FFF2-40B4-BE49-F238E27FC236}">
                <a16:creationId xmlns:a16="http://schemas.microsoft.com/office/drawing/2014/main" id="{70DCD739-6072-DD1E-80EA-959C80D6C3D2}"/>
              </a:ext>
            </a:extLst>
          </p:cNvPr>
          <p:cNvSpPr>
            <a:spLocks noGrp="1"/>
          </p:cNvSpPr>
          <p:nvPr>
            <p:ph idx="1"/>
          </p:nvPr>
        </p:nvSpPr>
        <p:spPr/>
        <p:txBody>
          <a:bodyPr>
            <a:normAutofit fontScale="92500" lnSpcReduction="10000"/>
          </a:bodyPr>
          <a:lstStyle/>
          <a:p>
            <a:pPr>
              <a:spcBef>
                <a:spcPts val="0"/>
              </a:spcBef>
            </a:pPr>
            <a:r>
              <a:rPr lang="en-US" sz="2400" dirty="0">
                <a:latin typeface="Aptos" panose="020B0004020202020204" pitchFamily="34" charset="0"/>
                <a:ea typeface="Times New Roman" panose="02020603050405020304" pitchFamily="18" charset="0"/>
                <a:cs typeface="Aptos" panose="020B0004020202020204" pitchFamily="34" charset="0"/>
              </a:rPr>
              <a:t>After a d</a:t>
            </a:r>
            <a:r>
              <a:rPr lang="en-US" sz="2400" dirty="0">
                <a:effectLst/>
                <a:latin typeface="Aptos" panose="020B0004020202020204" pitchFamily="34" charset="0"/>
                <a:ea typeface="Times New Roman" panose="02020603050405020304" pitchFamily="18" charset="0"/>
                <a:cs typeface="Aptos" panose="020B0004020202020204" pitchFamily="34" charset="0"/>
              </a:rPr>
              <a:t>isability finding the client will be automatically enrolled in Medicare</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Medicare comes in different parts. </a:t>
            </a:r>
          </a:p>
          <a:p>
            <a:pPr lvl="1">
              <a:spcBef>
                <a:spcPts val="0"/>
              </a:spcBef>
            </a:pPr>
            <a:r>
              <a:rPr lang="en-US" sz="2000" dirty="0">
                <a:effectLst/>
                <a:latin typeface="Aptos" panose="020B0004020202020204" pitchFamily="34" charset="0"/>
                <a:ea typeface="Aptos" panose="020B0004020202020204" pitchFamily="34" charset="0"/>
                <a:cs typeface="Aptos" panose="020B0004020202020204" pitchFamily="34" charset="0"/>
              </a:rPr>
              <a:t>A is for hospital</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B is for other doctor’s visits</a:t>
            </a:r>
          </a:p>
          <a:p>
            <a:pPr lvl="1">
              <a:spcBef>
                <a:spcPts val="0"/>
              </a:spcBef>
            </a:pPr>
            <a:r>
              <a:rPr lang="en-US" sz="2000" dirty="0">
                <a:effectLst/>
                <a:latin typeface="Aptos" panose="020B0004020202020204" pitchFamily="34" charset="0"/>
                <a:ea typeface="Aptos" panose="020B0004020202020204" pitchFamily="34" charset="0"/>
                <a:cs typeface="Aptos" panose="020B0004020202020204" pitchFamily="34" charset="0"/>
              </a:rPr>
              <a:t>C is for Medicare Advantage plans that combines A, B and sometimes D</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D is for prescription medications</a:t>
            </a:r>
          </a:p>
          <a:p>
            <a:pPr>
              <a:spcBef>
                <a:spcPts val="0"/>
              </a:spcBef>
            </a:pPr>
            <a:r>
              <a:rPr lang="en-US" sz="2400" dirty="0">
                <a:effectLst/>
                <a:latin typeface="Aptos" panose="020B0004020202020204" pitchFamily="34" charset="0"/>
                <a:ea typeface="Aptos" panose="020B0004020202020204" pitchFamily="34" charset="0"/>
                <a:cs typeface="Aptos" panose="020B0004020202020204" pitchFamily="34" charset="0"/>
              </a:rPr>
              <a:t>Client will only be automatically enrolled in Parts A and by SSA*</a:t>
            </a: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After 24 months from the SSD effective date = entitlement to Medicare</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If retro finding, then Part A is 24 months, Part B comes with NOA</a:t>
            </a:r>
          </a:p>
          <a:p>
            <a:pPr marL="457200" lvl="1">
              <a:spcBef>
                <a:spcPts val="0"/>
              </a:spcBef>
            </a:pPr>
            <a:r>
              <a:rPr lang="en-US" sz="2000" dirty="0">
                <a:effectLst/>
                <a:latin typeface="Aptos" panose="020B0004020202020204" pitchFamily="34" charset="0"/>
                <a:ea typeface="Aptos" panose="020B0004020202020204" pitchFamily="34" charset="0"/>
                <a:cs typeface="Aptos" panose="020B0004020202020204" pitchFamily="34" charset="0"/>
              </a:rPr>
              <a:t>Example: NOD FF is 10/1/24 and finds client disabled on 1/1/22. SSD effective date is 6/22 (after the 5 month wait). Medicare eligibility will start 6/1/2</a:t>
            </a:r>
            <a:r>
              <a:rPr lang="en-US" sz="2000" dirty="0">
                <a:latin typeface="Aptos" panose="020B0004020202020204" pitchFamily="34" charset="0"/>
                <a:ea typeface="Aptos" panose="020B0004020202020204" pitchFamily="34" charset="0"/>
                <a:cs typeface="Aptos" panose="020B0004020202020204" pitchFamily="34" charset="0"/>
              </a:rPr>
              <a:t>4 (24 months after SSD effective date). Part A would be effective 6/1/24. Part B would be effective with the NOA (likely 10/1/24).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2400" dirty="0">
                <a:effectLst/>
                <a:latin typeface="Aptos" panose="020B0004020202020204" pitchFamily="34" charset="0"/>
                <a:ea typeface="Times New Roman" panose="02020603050405020304" pitchFamily="18" charset="0"/>
                <a:cs typeface="Aptos" panose="020B0004020202020204" pitchFamily="34" charset="0"/>
              </a:rPr>
              <a:t>If you are aging into </a:t>
            </a:r>
            <a:r>
              <a:rPr lang="en-US" sz="2400" dirty="0">
                <a:latin typeface="Aptos" panose="020B0004020202020204" pitchFamily="34" charset="0"/>
                <a:ea typeface="Times New Roman" panose="02020603050405020304" pitchFamily="18" charset="0"/>
                <a:cs typeface="Aptos" panose="020B0004020202020204" pitchFamily="34" charset="0"/>
              </a:rPr>
              <a:t>Medicare at age</a:t>
            </a:r>
            <a:r>
              <a:rPr lang="en-US" sz="2400" dirty="0">
                <a:effectLst/>
                <a:latin typeface="Aptos" panose="020B0004020202020204" pitchFamily="34" charset="0"/>
                <a:ea typeface="Times New Roman" panose="02020603050405020304" pitchFamily="18" charset="0"/>
                <a:cs typeface="Aptos" panose="020B0004020202020204" pitchFamily="34" charset="0"/>
              </a:rPr>
              <a:t> 65, you are not automatically enrolled.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457200" lvl="1">
              <a:spcBef>
                <a:spcPts val="0"/>
              </a:spcBef>
            </a:pPr>
            <a:r>
              <a:rPr lang="en-US" sz="2000" dirty="0">
                <a:effectLst/>
                <a:latin typeface="Aptos" panose="020B0004020202020204" pitchFamily="34" charset="0"/>
                <a:ea typeface="Times New Roman" panose="02020603050405020304" pitchFamily="18" charset="0"/>
                <a:cs typeface="Aptos" panose="020B0004020202020204" pitchFamily="34" charset="0"/>
              </a:rPr>
              <a:t>You only have a 7-month window to enroll around your 65</a:t>
            </a:r>
            <a:r>
              <a:rPr lang="en-US" sz="2000" baseline="30000" dirty="0">
                <a:effectLst/>
                <a:latin typeface="Aptos" panose="020B0004020202020204" pitchFamily="34" charset="0"/>
                <a:ea typeface="Times New Roman" panose="02020603050405020304" pitchFamily="18" charset="0"/>
                <a:cs typeface="Aptos" panose="020B0004020202020204" pitchFamily="34" charset="0"/>
              </a:rPr>
              <a:t>th</a:t>
            </a:r>
            <a:r>
              <a:rPr lang="en-US" sz="2000" dirty="0">
                <a:effectLst/>
                <a:latin typeface="Aptos" panose="020B0004020202020204" pitchFamily="34" charset="0"/>
                <a:ea typeface="Times New Roman" panose="02020603050405020304" pitchFamily="18" charset="0"/>
                <a:cs typeface="Aptos" panose="020B0004020202020204" pitchFamily="34" charset="0"/>
              </a:rPr>
              <a:t> birthday</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457200" lvl="1">
              <a:spcBef>
                <a:spcPts val="0"/>
              </a:spcBef>
            </a:pPr>
            <a:r>
              <a:rPr lang="en-US" sz="2000" dirty="0">
                <a:latin typeface="Aptos" panose="020B0004020202020204" pitchFamily="34" charset="0"/>
                <a:ea typeface="Times New Roman" panose="02020603050405020304" pitchFamily="18" charset="0"/>
                <a:cs typeface="Aptos" panose="020B0004020202020204" pitchFamily="34" charset="0"/>
              </a:rPr>
              <a:t>You h</a:t>
            </a:r>
            <a:r>
              <a:rPr lang="en-US" sz="2000" dirty="0">
                <a:effectLst/>
                <a:latin typeface="Aptos" panose="020B0004020202020204" pitchFamily="34" charset="0"/>
                <a:ea typeface="Times New Roman" panose="02020603050405020304" pitchFamily="18" charset="0"/>
                <a:cs typeface="Aptos" panose="020B0004020202020204" pitchFamily="34" charset="0"/>
              </a:rPr>
              <a:t>ave to actively sign up</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0589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35921-FDD9-0DFF-904B-6CE19E36AB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DBC6BD-838A-D79E-D0FC-BBD4342FD5E0}"/>
              </a:ext>
            </a:extLst>
          </p:cNvPr>
          <p:cNvSpPr>
            <a:spLocks noGrp="1"/>
          </p:cNvSpPr>
          <p:nvPr>
            <p:ph type="title"/>
          </p:nvPr>
        </p:nvSpPr>
        <p:spPr>
          <a:xfrm>
            <a:off x="1853565" y="0"/>
            <a:ext cx="9858375" cy="1325563"/>
          </a:xfrm>
        </p:spPr>
        <p:txBody>
          <a:bodyPr>
            <a:normAutofit/>
          </a:bodyPr>
          <a:lstStyle/>
          <a:p>
            <a:r>
              <a:rPr lang="en-US" sz="3600" dirty="0">
                <a:solidFill>
                  <a:schemeClr val="bg1"/>
                </a:solidFill>
              </a:rPr>
              <a:t>Medicare: Effective Date</a:t>
            </a:r>
          </a:p>
        </p:txBody>
      </p:sp>
      <p:sp>
        <p:nvSpPr>
          <p:cNvPr id="4" name="Content Placeholder 3">
            <a:extLst>
              <a:ext uri="{FF2B5EF4-FFF2-40B4-BE49-F238E27FC236}">
                <a16:creationId xmlns:a16="http://schemas.microsoft.com/office/drawing/2014/main" id="{9D60E8F6-4450-64C2-C5CD-AB52E1DA0331}"/>
              </a:ext>
            </a:extLst>
          </p:cNvPr>
          <p:cNvSpPr>
            <a:spLocks noGrp="1"/>
          </p:cNvSpPr>
          <p:nvPr>
            <p:ph idx="1"/>
          </p:nvPr>
        </p:nvSpPr>
        <p:spPr/>
        <p:txBody>
          <a:bodyPr>
            <a:normAutofit/>
          </a:bodyPr>
          <a:lstStyle/>
          <a:p>
            <a:pPr>
              <a:spcBef>
                <a:spcPts val="0"/>
              </a:spcBef>
            </a:pPr>
            <a:r>
              <a:rPr lang="en-US" sz="2400" dirty="0">
                <a:latin typeface="Aptos" panose="020B0004020202020204" pitchFamily="34" charset="0"/>
                <a:ea typeface="Times New Roman" panose="02020603050405020304" pitchFamily="18" charset="0"/>
                <a:cs typeface="Aptos" panose="020B0004020202020204" pitchFamily="34" charset="0"/>
              </a:rPr>
              <a:t>If the NOA is within 3 months of the Medicare Part B finding, SSA will enroll them starting at that point. </a:t>
            </a:r>
          </a:p>
          <a:p>
            <a:pPr lvl="1">
              <a:spcBef>
                <a:spcPts val="0"/>
              </a:spcBef>
            </a:pPr>
            <a:r>
              <a:rPr lang="en-US" sz="2000" dirty="0">
                <a:effectLst/>
                <a:latin typeface="Aptos" panose="020B0004020202020204" pitchFamily="34" charset="0"/>
                <a:ea typeface="Aptos" panose="020B0004020202020204" pitchFamily="34" charset="0"/>
                <a:cs typeface="Aptos" panose="020B0004020202020204" pitchFamily="34" charset="0"/>
              </a:rPr>
              <a:t>Same example: NOD FF is 10/1/24 and finds client disabled on 1/1/22. SSD effective date is 6/22 (after the 5 month wait). Medicare eligibility will start 6/1/2</a:t>
            </a:r>
            <a:r>
              <a:rPr lang="en-US" sz="2000" dirty="0">
                <a:latin typeface="Aptos" panose="020B0004020202020204" pitchFamily="34" charset="0"/>
                <a:ea typeface="Aptos" panose="020B0004020202020204" pitchFamily="34" charset="0"/>
                <a:cs typeface="Aptos" panose="020B0004020202020204" pitchFamily="34" charset="0"/>
              </a:rPr>
              <a:t>4 (24 months after SSD effective date). Part A would be effective 6/1/24. Part B would be effective with the NOA (</a:t>
            </a:r>
            <a:r>
              <a:rPr lang="en-US" sz="2000" i="1" dirty="0">
                <a:latin typeface="Aptos" panose="020B0004020202020204" pitchFamily="34" charset="0"/>
                <a:ea typeface="Aptos" panose="020B0004020202020204" pitchFamily="34" charset="0"/>
                <a:cs typeface="Aptos" panose="020B0004020202020204" pitchFamily="34" charset="0"/>
              </a:rPr>
              <a:t>likely</a:t>
            </a:r>
            <a:r>
              <a:rPr lang="en-US" sz="2000" dirty="0">
                <a:latin typeface="Aptos" panose="020B0004020202020204" pitchFamily="34" charset="0"/>
                <a:ea typeface="Aptos" panose="020B0004020202020204" pitchFamily="34" charset="0"/>
                <a:cs typeface="Aptos" panose="020B0004020202020204" pitchFamily="34" charset="0"/>
              </a:rPr>
              <a:t> 10/1/24). But what if they set the Part B date for 6/1/24 too???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a:spcBef>
                <a:spcPts val="0"/>
              </a:spcBef>
            </a:pPr>
            <a:endParaRPr lang="en-US" sz="2400" dirty="0">
              <a:latin typeface="Aptos" panose="020B0004020202020204" pitchFamily="34" charset="0"/>
              <a:ea typeface="Times New Roman" panose="02020603050405020304" pitchFamily="18" charset="0"/>
              <a:cs typeface="Aptos" panose="020B0004020202020204" pitchFamily="34" charset="0"/>
            </a:endParaRPr>
          </a:p>
          <a:p>
            <a:pPr>
              <a:spcBef>
                <a:spcPts val="0"/>
              </a:spcBef>
            </a:pPr>
            <a:r>
              <a:rPr lang="en-US" sz="2400" dirty="0">
                <a:latin typeface="Aptos" panose="020B0004020202020204" pitchFamily="34" charset="0"/>
                <a:ea typeface="Times New Roman" panose="02020603050405020304" pitchFamily="18" charset="0"/>
                <a:cs typeface="Aptos" panose="020B0004020202020204" pitchFamily="34" charset="0"/>
              </a:rPr>
              <a:t>The client didn’t use that and still need to pay for it??</a:t>
            </a:r>
          </a:p>
          <a:p>
            <a:pPr marL="0" indent="0">
              <a:spcBef>
                <a:spcPts val="0"/>
              </a:spcBef>
              <a:buNone/>
            </a:pPr>
            <a:endParaRPr lang="en-US" sz="2400" dirty="0">
              <a:latin typeface="Aptos" panose="020B0004020202020204" pitchFamily="34" charset="0"/>
              <a:ea typeface="Times New Roman" panose="02020603050405020304" pitchFamily="18" charset="0"/>
              <a:cs typeface="Aptos" panose="020B0004020202020204" pitchFamily="34" charset="0"/>
            </a:endParaRPr>
          </a:p>
          <a:p>
            <a:pPr>
              <a:spcBef>
                <a:spcPts val="0"/>
              </a:spcBef>
            </a:pPr>
            <a:r>
              <a:rPr lang="en-US" sz="2400" dirty="0">
                <a:latin typeface="Aptos" panose="020B0004020202020204" pitchFamily="34" charset="0"/>
                <a:ea typeface="Times New Roman" panose="02020603050405020304" pitchFamily="18" charset="0"/>
                <a:cs typeface="Aptos" panose="020B0004020202020204" pitchFamily="34" charset="0"/>
              </a:rPr>
              <a:t>Tell your client to appeal. They might be able to get that money back. </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82906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42A5C-4E17-5C72-5BC4-8048AB9C14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7423CA-72CF-4EBB-6AF9-E708AC466DA1}"/>
              </a:ext>
            </a:extLst>
          </p:cNvPr>
          <p:cNvSpPr>
            <a:spLocks noGrp="1"/>
          </p:cNvSpPr>
          <p:nvPr>
            <p:ph type="title"/>
          </p:nvPr>
        </p:nvSpPr>
        <p:spPr>
          <a:xfrm>
            <a:off x="2616578" y="0"/>
            <a:ext cx="9858375" cy="1325563"/>
          </a:xfrm>
        </p:spPr>
        <p:txBody>
          <a:bodyPr>
            <a:normAutofit/>
          </a:bodyPr>
          <a:lstStyle/>
          <a:p>
            <a:r>
              <a:rPr lang="en-US" sz="3600" dirty="0">
                <a:solidFill>
                  <a:schemeClr val="bg1"/>
                </a:solidFill>
              </a:rPr>
              <a:t>Medicare: Premiums</a:t>
            </a:r>
          </a:p>
        </p:txBody>
      </p:sp>
      <p:sp>
        <p:nvSpPr>
          <p:cNvPr id="4" name="Content Placeholder 3">
            <a:extLst>
              <a:ext uri="{FF2B5EF4-FFF2-40B4-BE49-F238E27FC236}">
                <a16:creationId xmlns:a16="http://schemas.microsoft.com/office/drawing/2014/main" id="{0D5FC7BA-6D6F-8AC4-5BFE-98C2CBC7BC21}"/>
              </a:ext>
            </a:extLst>
          </p:cNvPr>
          <p:cNvSpPr>
            <a:spLocks noGrp="1"/>
          </p:cNvSpPr>
          <p:nvPr>
            <p:ph idx="1"/>
          </p:nvPr>
        </p:nvSpPr>
        <p:spPr/>
        <p:txBody>
          <a:bodyPr>
            <a:normAutofit/>
          </a:bodyPr>
          <a:lstStyle/>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Medicare costs money. </a:t>
            </a: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Part A = no cost for most people who have at least 40 quarters of Medicare-covered earnings. You already paid for it with your taxes. If you didn’t, then it’s up to $505.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*Part B = $174.70 in 2024.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Part C = $0-$200, average is about $18.50</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*Part D = $0-$200, average is about $55</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2400" dirty="0">
              <a:latin typeface="Aptos" panose="020B0004020202020204" pitchFamily="34" charset="0"/>
              <a:ea typeface="Times New Roman" panose="02020603050405020304" pitchFamily="18" charset="0"/>
              <a:cs typeface="Aptos" panose="020B0004020202020204" pitchFamily="34" charset="0"/>
            </a:endParaRPr>
          </a:p>
          <a:p>
            <a:pPr marL="0" marR="0" indent="0">
              <a:spcBef>
                <a:spcPts val="0"/>
              </a:spcBef>
              <a:spcAft>
                <a:spcPts val="0"/>
              </a:spcAft>
              <a:buNone/>
            </a:pPr>
            <a:r>
              <a:rPr lang="en-US" sz="2400" dirty="0">
                <a:latin typeface="Aptos" panose="020B0004020202020204" pitchFamily="34" charset="0"/>
                <a:ea typeface="Times New Roman" panose="02020603050405020304" pitchFamily="18" charset="0"/>
                <a:cs typeface="Aptos" panose="020B0004020202020204" pitchFamily="34" charset="0"/>
              </a:rPr>
              <a:t>*</a:t>
            </a:r>
            <a:r>
              <a:rPr lang="en-US" sz="2400" dirty="0">
                <a:effectLst/>
                <a:latin typeface="Aptos" panose="020B0004020202020204" pitchFamily="34" charset="0"/>
                <a:ea typeface="Times New Roman" panose="02020603050405020304" pitchFamily="18" charset="0"/>
                <a:cs typeface="Aptos" panose="020B0004020202020204" pitchFamily="34" charset="0"/>
              </a:rPr>
              <a:t>May be higher depending on income or penalties, may be paid for by state benefits</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400" dirty="0">
                <a:effectLst/>
                <a:latin typeface="Aptos" panose="020B0004020202020204" pitchFamily="34" charset="0"/>
                <a:ea typeface="Times New Roman" panose="02020603050405020304" pitchFamily="18" charset="0"/>
                <a:cs typeface="Aptos" panose="020B0004020202020204" pitchFamily="34" charset="0"/>
              </a:rPr>
              <a:t>*May be higher due to penalties, may be paid for by state benefits</a:t>
            </a:r>
            <a:endParaRPr lang="en-US"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17637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38BB4-9536-4297-1EA0-F6C2683D57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563621-0DEB-D455-9162-5B97CC1FE438}"/>
              </a:ext>
            </a:extLst>
          </p:cNvPr>
          <p:cNvSpPr>
            <a:spLocks noGrp="1"/>
          </p:cNvSpPr>
          <p:nvPr>
            <p:ph type="title"/>
          </p:nvPr>
        </p:nvSpPr>
        <p:spPr>
          <a:xfrm>
            <a:off x="2729119" y="0"/>
            <a:ext cx="9858375" cy="1325563"/>
          </a:xfrm>
        </p:spPr>
        <p:txBody>
          <a:bodyPr>
            <a:normAutofit/>
          </a:bodyPr>
          <a:lstStyle/>
          <a:p>
            <a:r>
              <a:rPr lang="en-US" sz="3600" dirty="0">
                <a:solidFill>
                  <a:schemeClr val="bg1"/>
                </a:solidFill>
              </a:rPr>
              <a:t>Medicare: Penalties</a:t>
            </a:r>
          </a:p>
        </p:txBody>
      </p:sp>
      <p:sp>
        <p:nvSpPr>
          <p:cNvPr id="4" name="Content Placeholder 3">
            <a:extLst>
              <a:ext uri="{FF2B5EF4-FFF2-40B4-BE49-F238E27FC236}">
                <a16:creationId xmlns:a16="http://schemas.microsoft.com/office/drawing/2014/main" id="{C4F11BBB-903C-C493-C56F-BC515A76E306}"/>
              </a:ext>
            </a:extLst>
          </p:cNvPr>
          <p:cNvSpPr>
            <a:spLocks noGrp="1"/>
          </p:cNvSpPr>
          <p:nvPr>
            <p:ph idx="1"/>
          </p:nvPr>
        </p:nvSpPr>
        <p:spPr/>
        <p:txBody>
          <a:bodyPr>
            <a:normAutofit/>
          </a:bodyPr>
          <a:lstStyle/>
          <a:p>
            <a:pPr>
              <a:spcBef>
                <a:spcPts val="0"/>
              </a:spcBef>
            </a:pPr>
            <a:r>
              <a:rPr lang="en-US" sz="2400" dirty="0">
                <a:latin typeface="Aptos" panose="020B0004020202020204" pitchFamily="34" charset="0"/>
                <a:ea typeface="Times New Roman" panose="02020603050405020304" pitchFamily="18" charset="0"/>
                <a:cs typeface="Aptos" panose="020B0004020202020204" pitchFamily="34" charset="0"/>
              </a:rPr>
              <a:t>The feds want you in Medicare!!! If you don’t sign up when you should have, you will be penalized. </a:t>
            </a:r>
            <a:r>
              <a:rPr lang="en-US" sz="2400" dirty="0">
                <a:effectLst/>
                <a:latin typeface="Aptos" panose="020B0004020202020204" pitchFamily="34" charset="0"/>
                <a:ea typeface="Times New Roman" panose="02020603050405020304" pitchFamily="18" charset="0"/>
                <a:cs typeface="Aptos" panose="020B0004020202020204" pitchFamily="34" charset="0"/>
              </a:rPr>
              <a:t>Avoid late enrollment penalties!!!!</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457200" lvl="1">
              <a:spcBef>
                <a:spcPts val="0"/>
              </a:spcBef>
            </a:pPr>
            <a:r>
              <a:rPr lang="en-US" sz="2000" dirty="0">
                <a:effectLst/>
                <a:latin typeface="Aptos" panose="020B0004020202020204" pitchFamily="34" charset="0"/>
                <a:ea typeface="Times New Roman" panose="02020603050405020304" pitchFamily="18" charset="0"/>
                <a:cs typeface="Aptos" panose="020B0004020202020204" pitchFamily="34" charset="0"/>
              </a:rPr>
              <a:t>A = 10% of monthly premium for 2 years – it’s free! So always sign up when you about to be 65. No reas</a:t>
            </a:r>
            <a:r>
              <a:rPr lang="en-US" sz="2000" dirty="0">
                <a:latin typeface="Aptos" panose="020B0004020202020204" pitchFamily="34" charset="0"/>
                <a:ea typeface="Times New Roman" panose="02020603050405020304" pitchFamily="18" charset="0"/>
                <a:cs typeface="Aptos" panose="020B0004020202020204" pitchFamily="34" charset="0"/>
              </a:rPr>
              <a:t>on not to have the extra coverage.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457200" lvl="1">
              <a:spcBef>
                <a:spcPts val="0"/>
              </a:spcBef>
            </a:pPr>
            <a:r>
              <a:rPr lang="en-US" sz="2000" dirty="0">
                <a:effectLst/>
                <a:latin typeface="Aptos" panose="020B0004020202020204" pitchFamily="34" charset="0"/>
                <a:ea typeface="Times New Roman" panose="02020603050405020304" pitchFamily="18" charset="0"/>
                <a:cs typeface="Aptos" panose="020B0004020202020204" pitchFamily="34" charset="0"/>
              </a:rPr>
              <a:t>B = 10% every year you didn't sign up</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457200" lvl="1">
              <a:spcBef>
                <a:spcPts val="0"/>
              </a:spcBef>
            </a:pPr>
            <a:r>
              <a:rPr lang="en-US" sz="2000" dirty="0">
                <a:effectLst/>
                <a:latin typeface="Aptos" panose="020B0004020202020204" pitchFamily="34" charset="0"/>
                <a:ea typeface="Times New Roman" panose="02020603050405020304" pitchFamily="18" charset="0"/>
                <a:cs typeface="Aptos" panose="020B0004020202020204" pitchFamily="34" charset="0"/>
              </a:rPr>
              <a:t>D = 1% each month you didn't sign up </a:t>
            </a:r>
          </a:p>
          <a:p>
            <a:pPr marL="0">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Penalties are waived if you have credible other coverage like private or group health insurance through an employer. VA coverage is credible for Part D but not Part B. </a:t>
            </a:r>
          </a:p>
          <a:p>
            <a:pPr marL="0">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Remember that SSA only automatically enrolls you in Part A and B, so you need to tell your clients about this penalty for Part D. </a:t>
            </a:r>
            <a:endParaRPr lang="en-US"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36542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A5E09-9A7E-2465-26E8-808B4DF1A8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F0F4E6-66D6-413B-9699-3C81E23B6D74}"/>
              </a:ext>
            </a:extLst>
          </p:cNvPr>
          <p:cNvSpPr>
            <a:spLocks noGrp="1"/>
          </p:cNvSpPr>
          <p:nvPr>
            <p:ph type="title"/>
          </p:nvPr>
        </p:nvSpPr>
        <p:spPr>
          <a:xfrm>
            <a:off x="2686916" y="0"/>
            <a:ext cx="9858375" cy="1325563"/>
          </a:xfrm>
        </p:spPr>
        <p:txBody>
          <a:bodyPr>
            <a:normAutofit/>
          </a:bodyPr>
          <a:lstStyle/>
          <a:p>
            <a:r>
              <a:rPr lang="en-US" sz="3600" dirty="0">
                <a:solidFill>
                  <a:schemeClr val="bg1"/>
                </a:solidFill>
              </a:rPr>
              <a:t>Medicare: Penalties</a:t>
            </a:r>
          </a:p>
        </p:txBody>
      </p:sp>
      <p:sp>
        <p:nvSpPr>
          <p:cNvPr id="4" name="Content Placeholder 3">
            <a:extLst>
              <a:ext uri="{FF2B5EF4-FFF2-40B4-BE49-F238E27FC236}">
                <a16:creationId xmlns:a16="http://schemas.microsoft.com/office/drawing/2014/main" id="{42E0D504-090C-7A4C-F2B1-E9BC0F3DF050}"/>
              </a:ext>
            </a:extLst>
          </p:cNvPr>
          <p:cNvSpPr>
            <a:spLocks noGrp="1"/>
          </p:cNvSpPr>
          <p:nvPr>
            <p:ph idx="1"/>
          </p:nvPr>
        </p:nvSpPr>
        <p:spPr>
          <a:xfrm>
            <a:off x="838200" y="1825625"/>
            <a:ext cx="4836736" cy="4351338"/>
          </a:xfrm>
        </p:spPr>
        <p:txBody>
          <a:bodyPr>
            <a:normAutofit/>
          </a:bodyPr>
          <a:lstStyle/>
          <a:p>
            <a:pPr>
              <a:spcBef>
                <a:spcPts val="0"/>
              </a:spcBef>
            </a:pPr>
            <a:r>
              <a:rPr lang="en-US" sz="2400" i="0" dirty="0">
                <a:effectLst/>
              </a:rPr>
              <a:t>§ 404.1740. Rules of conduct and standards of responsibility for representatives.</a:t>
            </a:r>
          </a:p>
          <a:p>
            <a:pPr lvl="1">
              <a:spcBef>
                <a:spcPts val="0"/>
              </a:spcBef>
            </a:pPr>
            <a:r>
              <a:rPr lang="en-US" sz="2000" dirty="0"/>
              <a:t>“A representative must know …” </a:t>
            </a:r>
            <a:endParaRPr lang="en-US" sz="2000" i="0" dirty="0">
              <a:effectLst/>
            </a:endParaRPr>
          </a:p>
          <a:p>
            <a:pPr>
              <a:spcBef>
                <a:spcPts val="0"/>
              </a:spcBef>
            </a:pPr>
            <a:endParaRPr lang="en-US" sz="2400" dirty="0">
              <a:latin typeface="Aptos" panose="020B0004020202020204" pitchFamily="34" charset="0"/>
              <a:ea typeface="Times New Roman" panose="02020603050405020304" pitchFamily="18" charset="0"/>
              <a:cs typeface="Aptos" panose="020B0004020202020204" pitchFamily="34" charset="0"/>
            </a:endParaRPr>
          </a:p>
          <a:p>
            <a:pPr>
              <a:spcBef>
                <a:spcPts val="0"/>
              </a:spcBef>
            </a:pPr>
            <a:r>
              <a:rPr lang="en-US" sz="2400" dirty="0">
                <a:latin typeface="Aptos" panose="020B0004020202020204" pitchFamily="34" charset="0"/>
                <a:ea typeface="Times New Roman" panose="02020603050405020304" pitchFamily="18" charset="0"/>
                <a:cs typeface="Aptos" panose="020B0004020202020204" pitchFamily="34" charset="0"/>
              </a:rPr>
              <a:t>Don’t worry if you forget. It’s in the NOA. </a:t>
            </a:r>
          </a:p>
          <a:p>
            <a:pPr>
              <a:spcBef>
                <a:spcPts val="0"/>
              </a:spcBef>
            </a:pPr>
            <a:endParaRPr lang="en-US" sz="2400" dirty="0">
              <a:effectLst/>
              <a:latin typeface="Aptos" panose="020B0004020202020204" pitchFamily="34" charset="0"/>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67E1B547-977D-8248-2992-A6FEB60B3328}"/>
              </a:ext>
            </a:extLst>
          </p:cNvPr>
          <p:cNvPicPr>
            <a:picLocks noChangeAspect="1"/>
          </p:cNvPicPr>
          <p:nvPr/>
        </p:nvPicPr>
        <p:blipFill>
          <a:blip r:embed="rId2"/>
          <a:stretch>
            <a:fillRect/>
          </a:stretch>
        </p:blipFill>
        <p:spPr>
          <a:xfrm>
            <a:off x="5805282" y="1021295"/>
            <a:ext cx="5682328" cy="4815409"/>
          </a:xfrm>
          <a:prstGeom prst="rect">
            <a:avLst/>
          </a:prstGeom>
        </p:spPr>
      </p:pic>
    </p:spTree>
    <p:extLst>
      <p:ext uri="{BB962C8B-B14F-4D97-AF65-F5344CB8AC3E}">
        <p14:creationId xmlns:p14="http://schemas.microsoft.com/office/powerpoint/2010/main" val="36030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1A098-4B5A-D902-254E-21E3BC70A8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79D65B-95B2-6A41-5668-244F3D5F7478}"/>
              </a:ext>
            </a:extLst>
          </p:cNvPr>
          <p:cNvSpPr>
            <a:spLocks noGrp="1"/>
          </p:cNvSpPr>
          <p:nvPr>
            <p:ph type="title"/>
          </p:nvPr>
        </p:nvSpPr>
        <p:spPr>
          <a:xfrm>
            <a:off x="2982338" y="0"/>
            <a:ext cx="9858375" cy="1325563"/>
          </a:xfrm>
        </p:spPr>
        <p:txBody>
          <a:bodyPr>
            <a:normAutofit/>
          </a:bodyPr>
          <a:lstStyle/>
          <a:p>
            <a:r>
              <a:rPr lang="en-US" sz="3600" dirty="0">
                <a:solidFill>
                  <a:schemeClr val="bg1"/>
                </a:solidFill>
              </a:rPr>
              <a:t>Medicare: D plans</a:t>
            </a:r>
          </a:p>
        </p:txBody>
      </p:sp>
      <p:sp>
        <p:nvSpPr>
          <p:cNvPr id="4" name="Content Placeholder 3">
            <a:extLst>
              <a:ext uri="{FF2B5EF4-FFF2-40B4-BE49-F238E27FC236}">
                <a16:creationId xmlns:a16="http://schemas.microsoft.com/office/drawing/2014/main" id="{37A2BE2A-6D34-4EC3-FE4C-3EE450CFE0C7}"/>
              </a:ext>
            </a:extLst>
          </p:cNvPr>
          <p:cNvSpPr>
            <a:spLocks noGrp="1"/>
          </p:cNvSpPr>
          <p:nvPr>
            <p:ph idx="1"/>
          </p:nvPr>
        </p:nvSpPr>
        <p:spPr/>
        <p:txBody>
          <a:bodyPr>
            <a:normAutofit/>
          </a:bodyPr>
          <a:lstStyle/>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Medicare Part D covers prescription medications</a:t>
            </a:r>
          </a:p>
          <a:p>
            <a:pPr>
              <a:spcBef>
                <a:spcPts val="0"/>
              </a:spcBef>
            </a:pPr>
            <a:r>
              <a:rPr lang="en-US" sz="2400" dirty="0">
                <a:effectLst/>
                <a:latin typeface="Aptos" panose="020B0004020202020204" pitchFamily="34" charset="0"/>
                <a:ea typeface="Aptos" panose="020B0004020202020204" pitchFamily="34" charset="0"/>
                <a:cs typeface="Aptos" panose="020B0004020202020204" pitchFamily="34" charset="0"/>
              </a:rPr>
              <a:t>Remember a client isn’t automatically enrolled in this. </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UNLESS they are low income and already enrolled in their state’s health insurance. </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Extra Help is a program by Medicare to reduce the copays and premiums on these plans. </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In order to utilize the Extra Help Program, the person needs to be enrolled in a D plan. Your client might get a random prescription drug card in the mail after their Medicare card. That’s this. </a:t>
            </a:r>
          </a:p>
        </p:txBody>
      </p:sp>
    </p:spTree>
    <p:extLst>
      <p:ext uri="{BB962C8B-B14F-4D97-AF65-F5344CB8AC3E}">
        <p14:creationId xmlns:p14="http://schemas.microsoft.com/office/powerpoint/2010/main" val="3677878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56C6-02FC-ABA6-A9FD-923AB649A7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35DA61-21F8-B34D-61EA-05D8943C5B29}"/>
              </a:ext>
            </a:extLst>
          </p:cNvPr>
          <p:cNvSpPr>
            <a:spLocks noGrp="1"/>
          </p:cNvSpPr>
          <p:nvPr>
            <p:ph type="title"/>
          </p:nvPr>
        </p:nvSpPr>
        <p:spPr>
          <a:xfrm>
            <a:off x="3151150" y="-6624"/>
            <a:ext cx="9858375" cy="1325563"/>
          </a:xfrm>
        </p:spPr>
        <p:txBody>
          <a:bodyPr>
            <a:normAutofit/>
          </a:bodyPr>
          <a:lstStyle/>
          <a:p>
            <a:r>
              <a:rPr lang="en-US" sz="3600" dirty="0">
                <a:solidFill>
                  <a:schemeClr val="bg1"/>
                </a:solidFill>
              </a:rPr>
              <a:t>Medicare: C plans</a:t>
            </a:r>
          </a:p>
        </p:txBody>
      </p:sp>
      <p:sp>
        <p:nvSpPr>
          <p:cNvPr id="4" name="Content Placeholder 3">
            <a:extLst>
              <a:ext uri="{FF2B5EF4-FFF2-40B4-BE49-F238E27FC236}">
                <a16:creationId xmlns:a16="http://schemas.microsoft.com/office/drawing/2014/main" id="{BE1A5327-390A-D7C7-014D-B38D1DA37E48}"/>
              </a:ext>
            </a:extLst>
          </p:cNvPr>
          <p:cNvSpPr>
            <a:spLocks noGrp="1"/>
          </p:cNvSpPr>
          <p:nvPr>
            <p:ph idx="1"/>
          </p:nvPr>
        </p:nvSpPr>
        <p:spPr>
          <a:xfrm>
            <a:off x="838200" y="1825625"/>
            <a:ext cx="10515600" cy="2001657"/>
          </a:xfrm>
        </p:spPr>
        <p:txBody>
          <a:bodyPr>
            <a:normAutofit lnSpcReduction="10000"/>
          </a:bodyPr>
          <a:lstStyle/>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Medicare Part C plans combine Parts A and B and sometimes D. They give extra benefits. </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What’s an extra benefit? Medicare doesn’t cover vision, hearing, dental acupuncture. Most C plans come with that. They also give perks like a gym membership or OTC/flex dollars to use on OTC products, worldwide ER coverage. </a:t>
            </a:r>
          </a:p>
        </p:txBody>
      </p:sp>
      <p:sp>
        <p:nvSpPr>
          <p:cNvPr id="7" name="TextBox 6">
            <a:extLst>
              <a:ext uri="{FF2B5EF4-FFF2-40B4-BE49-F238E27FC236}">
                <a16:creationId xmlns:a16="http://schemas.microsoft.com/office/drawing/2014/main" id="{20B735C6-6A43-AFED-1758-27C65169FC04}"/>
              </a:ext>
            </a:extLst>
          </p:cNvPr>
          <p:cNvSpPr txBox="1"/>
          <p:nvPr/>
        </p:nvSpPr>
        <p:spPr>
          <a:xfrm>
            <a:off x="838200" y="3616574"/>
            <a:ext cx="3091101" cy="2308324"/>
          </a:xfrm>
          <a:prstGeom prst="rect">
            <a:avLst/>
          </a:prstGeom>
          <a:noFill/>
        </p:spPr>
        <p:txBody>
          <a:bodyPr wrap="square">
            <a:spAutoFit/>
          </a:bodyPr>
          <a:lstStyle/>
          <a:p>
            <a:pPr marL="285750" indent="-285750">
              <a:spcBef>
                <a:spcPts val="0"/>
              </a:spcBef>
              <a:buFont typeface="Arial" panose="020B0604020202020204" pitchFamily="34" charset="0"/>
              <a:buChar char="•"/>
            </a:pPr>
            <a:r>
              <a:rPr lang="en-US" sz="1800" dirty="0">
                <a:latin typeface="Aptos" panose="020B0004020202020204" pitchFamily="34" charset="0"/>
                <a:ea typeface="Aptos" panose="020B0004020202020204" pitchFamily="34" charset="0"/>
                <a:cs typeface="Aptos" panose="020B0004020202020204" pitchFamily="34" charset="0"/>
              </a:rPr>
              <a:t>There are tons of plans that have no additional premium, so the client is essentially getting a free pair of glasses, a free gym membership, free preventative dental for no more cost. </a:t>
            </a:r>
          </a:p>
        </p:txBody>
      </p:sp>
      <p:pic>
        <p:nvPicPr>
          <p:cNvPr id="9" name="Picture 8">
            <a:extLst>
              <a:ext uri="{FF2B5EF4-FFF2-40B4-BE49-F238E27FC236}">
                <a16:creationId xmlns:a16="http://schemas.microsoft.com/office/drawing/2014/main" id="{158A8E3A-0871-A5F0-7C36-9A50B4B37977}"/>
              </a:ext>
            </a:extLst>
          </p:cNvPr>
          <p:cNvPicPr>
            <a:picLocks noChangeAspect="1"/>
          </p:cNvPicPr>
          <p:nvPr/>
        </p:nvPicPr>
        <p:blipFill>
          <a:blip r:embed="rId2"/>
          <a:stretch>
            <a:fillRect/>
          </a:stretch>
        </p:blipFill>
        <p:spPr>
          <a:xfrm>
            <a:off x="4028210" y="3429000"/>
            <a:ext cx="7840169" cy="2495898"/>
          </a:xfrm>
          <a:prstGeom prst="rect">
            <a:avLst/>
          </a:prstGeom>
        </p:spPr>
      </p:pic>
    </p:spTree>
    <p:extLst>
      <p:ext uri="{BB962C8B-B14F-4D97-AF65-F5344CB8AC3E}">
        <p14:creationId xmlns:p14="http://schemas.microsoft.com/office/powerpoint/2010/main" val="1472902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3EE5A-CFD4-BFAA-D037-D3726D6778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FD1F04-1459-6743-E937-733CF0590E51}"/>
              </a:ext>
            </a:extLst>
          </p:cNvPr>
          <p:cNvSpPr>
            <a:spLocks noGrp="1"/>
          </p:cNvSpPr>
          <p:nvPr>
            <p:ph type="title"/>
          </p:nvPr>
        </p:nvSpPr>
        <p:spPr>
          <a:xfrm>
            <a:off x="3446571" y="0"/>
            <a:ext cx="9858375" cy="1325563"/>
          </a:xfrm>
        </p:spPr>
        <p:txBody>
          <a:bodyPr>
            <a:normAutofit/>
          </a:bodyPr>
          <a:lstStyle/>
          <a:p>
            <a:r>
              <a:rPr lang="en-US" sz="3200" dirty="0">
                <a:solidFill>
                  <a:schemeClr val="bg1"/>
                </a:solidFill>
              </a:rPr>
              <a:t>Medicare: C plans</a:t>
            </a:r>
          </a:p>
        </p:txBody>
      </p:sp>
      <p:sp>
        <p:nvSpPr>
          <p:cNvPr id="4" name="Content Placeholder 3">
            <a:extLst>
              <a:ext uri="{FF2B5EF4-FFF2-40B4-BE49-F238E27FC236}">
                <a16:creationId xmlns:a16="http://schemas.microsoft.com/office/drawing/2014/main" id="{1F266A84-B42F-3303-D8B3-FC91B3BEACC0}"/>
              </a:ext>
            </a:extLst>
          </p:cNvPr>
          <p:cNvSpPr>
            <a:spLocks noGrp="1"/>
          </p:cNvSpPr>
          <p:nvPr>
            <p:ph idx="1"/>
          </p:nvPr>
        </p:nvSpPr>
        <p:spPr/>
        <p:txBody>
          <a:bodyPr>
            <a:normAutofit fontScale="92500" lnSpcReduction="10000"/>
          </a:bodyPr>
          <a:lstStyle/>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Who would be right for a C plan? </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who has Medicaid coverage to cover cost sharing</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who doesn’t have Medicaid coverage to cover cost sharing but is OK with some copays. </a:t>
            </a:r>
          </a:p>
          <a:p>
            <a:pPr lvl="2">
              <a:spcBef>
                <a:spcPts val="0"/>
              </a:spcBef>
            </a:pPr>
            <a:r>
              <a:rPr lang="en-US" sz="1600" dirty="0">
                <a:latin typeface="Aptos" panose="020B0004020202020204" pitchFamily="34" charset="0"/>
                <a:ea typeface="Aptos" panose="020B0004020202020204" pitchFamily="34" charset="0"/>
                <a:cs typeface="Aptos" panose="020B0004020202020204" pitchFamily="34" charset="0"/>
              </a:rPr>
              <a:t>$0 PCP visits, $20 specialty visit, $250-$500 copay for a surgery in an Ambulatory Surgery Center, $20-$150 for an MRI, $400-$700 for a two-day ER stay</a:t>
            </a:r>
          </a:p>
          <a:p>
            <a:pPr lvl="2">
              <a:spcBef>
                <a:spcPts val="0"/>
              </a:spcBef>
            </a:pPr>
            <a:r>
              <a:rPr lang="en-US" sz="1600" dirty="0">
                <a:latin typeface="Aptos" panose="020B0004020202020204" pitchFamily="34" charset="0"/>
                <a:ea typeface="Aptos" panose="020B0004020202020204" pitchFamily="34" charset="0"/>
                <a:cs typeface="Aptos" panose="020B0004020202020204" pitchFamily="34" charset="0"/>
              </a:rPr>
              <a:t>Maximum Out of Pocket costs under these plans range from $3K - $8,850</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whose doctors are already in the plan’s network. If you are going there anyway??</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Who would be wrong for a C plan? </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who has other credible coverage through a spouse’s employer. </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who doesn’t have Medicaid coverage AND would be expected to meet the Maximum Out of Pocket charges every year. </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who needs the flexibility to go to doctors in different networks or in different states</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What about Veterans? </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with VA coverage might get a C plan with a Part B kickback. Or they might get a normal plan to allow them other options to see outside providers. </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A client with Tricare for Life who is </a:t>
            </a:r>
            <a:r>
              <a:rPr lang="en-US" sz="2000" i="1" dirty="0">
                <a:latin typeface="Aptos" panose="020B0004020202020204" pitchFamily="34" charset="0"/>
                <a:ea typeface="Aptos" panose="020B0004020202020204" pitchFamily="34" charset="0"/>
                <a:cs typeface="Aptos" panose="020B0004020202020204" pitchFamily="34" charset="0"/>
              </a:rPr>
              <a:t>required</a:t>
            </a:r>
            <a:r>
              <a:rPr lang="en-US" sz="2000" dirty="0">
                <a:latin typeface="Aptos" panose="020B0004020202020204" pitchFamily="34" charset="0"/>
                <a:ea typeface="Aptos" panose="020B0004020202020204" pitchFamily="34" charset="0"/>
                <a:cs typeface="Aptos" panose="020B0004020202020204" pitchFamily="34" charset="0"/>
              </a:rPr>
              <a:t> to enroll in Medicare has no cost share already so they might get a C plan with a Part B kickback. </a:t>
            </a:r>
          </a:p>
          <a:p>
            <a:pPr lvl="1">
              <a:spcBef>
                <a:spcPts val="0"/>
              </a:spcBef>
            </a:pPr>
            <a:endParaRPr lang="en-US" sz="2000"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0954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9D2D-06EB-9742-BDDD-B57A5EBA8BBA}"/>
              </a:ext>
            </a:extLst>
          </p:cNvPr>
          <p:cNvSpPr>
            <a:spLocks noGrp="1"/>
          </p:cNvSpPr>
          <p:nvPr>
            <p:ph type="title"/>
          </p:nvPr>
        </p:nvSpPr>
        <p:spPr/>
        <p:txBody>
          <a:bodyPr>
            <a:normAutofit fontScale="90000"/>
          </a:bodyPr>
          <a:lstStyle/>
          <a:p>
            <a:r>
              <a:rPr lang="en-US" dirty="0"/>
              <a:t>Culbertson Fee</a:t>
            </a:r>
          </a:p>
        </p:txBody>
      </p:sp>
      <p:sp>
        <p:nvSpPr>
          <p:cNvPr id="3" name="Content Placeholder 2">
            <a:extLst>
              <a:ext uri="{FF2B5EF4-FFF2-40B4-BE49-F238E27FC236}">
                <a16:creationId xmlns:a16="http://schemas.microsoft.com/office/drawing/2014/main" id="{3BF36DE3-001C-039A-72D4-CE6330103AAB}"/>
              </a:ext>
            </a:extLst>
          </p:cNvPr>
          <p:cNvSpPr>
            <a:spLocks noGrp="1"/>
          </p:cNvSpPr>
          <p:nvPr>
            <p:ph idx="1"/>
          </p:nvPr>
        </p:nvSpPr>
        <p:spPr/>
        <p:txBody>
          <a:bodyPr/>
          <a:lstStyle/>
          <a:p>
            <a:r>
              <a:rPr lang="en-US" dirty="0"/>
              <a:t>“[T]he 25% cap in §406(b)(1)(A) applies only to fees for court representation, and not to the aggregate fees awarded under §§406(a) and (b) . . . .” </a:t>
            </a:r>
            <a:r>
              <a:rPr lang="en-US" i="1" dirty="0"/>
              <a:t>Culbertson v. Berryhill</a:t>
            </a:r>
            <a:r>
              <a:rPr lang="en-US" dirty="0"/>
              <a:t>, Supreme Court 2019.</a:t>
            </a:r>
          </a:p>
          <a:p>
            <a:r>
              <a:rPr lang="en-US" dirty="0"/>
              <a:t>Even if SSA only withholds 25%, you are still entitled to 25% in 406(b) fees plus your agency fee (which could end up being 25% plus $9200).</a:t>
            </a:r>
          </a:p>
          <a:p>
            <a:pPr lvl="1"/>
            <a:r>
              <a:rPr lang="en-US" dirty="0"/>
              <a:t>Client gets $96,000 in past due benefits; file 406(b) FP for 25% or $24,000; get Fee Agreement approved for statutory maximum of $9200. If you feel bad about the fee being that high, send it back to the client; you don’t need to feel bad.</a:t>
            </a:r>
          </a:p>
          <a:p>
            <a:pPr lvl="1"/>
            <a:r>
              <a:rPr lang="en-US" dirty="0"/>
              <a:t>If not withheld, this is between you and your client.</a:t>
            </a:r>
          </a:p>
        </p:txBody>
      </p:sp>
    </p:spTree>
    <p:extLst>
      <p:ext uri="{BB962C8B-B14F-4D97-AF65-F5344CB8AC3E}">
        <p14:creationId xmlns:p14="http://schemas.microsoft.com/office/powerpoint/2010/main" val="70640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2DDD-F9B2-7223-2E62-A7AE6E4DDA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C3FBB1-904D-BE41-9D4D-AC7CC8806EB3}"/>
              </a:ext>
            </a:extLst>
          </p:cNvPr>
          <p:cNvSpPr>
            <a:spLocks noGrp="1"/>
          </p:cNvSpPr>
          <p:nvPr>
            <p:ph type="title"/>
          </p:nvPr>
        </p:nvSpPr>
        <p:spPr>
          <a:xfrm>
            <a:off x="2588442" y="0"/>
            <a:ext cx="9858375" cy="1325563"/>
          </a:xfrm>
        </p:spPr>
        <p:txBody>
          <a:bodyPr>
            <a:normAutofit/>
          </a:bodyPr>
          <a:lstStyle/>
          <a:p>
            <a:r>
              <a:rPr lang="en-US" sz="3200" dirty="0">
                <a:solidFill>
                  <a:schemeClr val="bg1"/>
                </a:solidFill>
              </a:rPr>
              <a:t>Medicare: Other options</a:t>
            </a:r>
          </a:p>
        </p:txBody>
      </p:sp>
      <p:sp>
        <p:nvSpPr>
          <p:cNvPr id="4" name="Content Placeholder 3">
            <a:extLst>
              <a:ext uri="{FF2B5EF4-FFF2-40B4-BE49-F238E27FC236}">
                <a16:creationId xmlns:a16="http://schemas.microsoft.com/office/drawing/2014/main" id="{EBEEB8CA-FC1C-DCB8-B58B-2C9973D84B44}"/>
              </a:ext>
            </a:extLst>
          </p:cNvPr>
          <p:cNvSpPr>
            <a:spLocks noGrp="1"/>
          </p:cNvSpPr>
          <p:nvPr>
            <p:ph idx="1"/>
          </p:nvPr>
        </p:nvSpPr>
        <p:spPr/>
        <p:txBody>
          <a:bodyPr>
            <a:normAutofit/>
          </a:bodyPr>
          <a:lstStyle/>
          <a:p>
            <a:pPr>
              <a:spcBef>
                <a:spcPts val="0"/>
              </a:spcBef>
            </a:pPr>
            <a:endParaRPr lang="en-US" sz="2400" dirty="0">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If a C plan isn’t the right fit, there are other options. </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Original Medicare (A+B) and a stand-alone D plan. </a:t>
            </a:r>
          </a:p>
          <a:p>
            <a:pPr lvl="1">
              <a:spcBef>
                <a:spcPts val="0"/>
              </a:spcBef>
            </a:pPr>
            <a:r>
              <a:rPr lang="en-US" sz="1600" dirty="0">
                <a:latin typeface="Aptos" panose="020B0004020202020204" pitchFamily="34" charset="0"/>
                <a:ea typeface="Aptos" panose="020B0004020202020204" pitchFamily="34" charset="0"/>
                <a:cs typeface="Aptos" panose="020B0004020202020204" pitchFamily="34" charset="0"/>
              </a:rPr>
              <a:t>You won’t have dental, vision or hearing coverage but some carriers offer these policies individually. </a:t>
            </a:r>
          </a:p>
          <a:p>
            <a:pPr lvl="1">
              <a:spcBef>
                <a:spcPts val="0"/>
              </a:spcBef>
            </a:pPr>
            <a:r>
              <a:rPr lang="en-US" sz="1600" dirty="0">
                <a:latin typeface="Aptos" panose="020B0004020202020204" pitchFamily="34" charset="0"/>
                <a:ea typeface="Aptos" panose="020B0004020202020204" pitchFamily="34" charset="0"/>
                <a:cs typeface="Aptos" panose="020B0004020202020204" pitchFamily="34" charset="0"/>
              </a:rPr>
              <a:t>You will be able to see any doctor who takes Medicare (which is like 90% of providers)</a:t>
            </a:r>
          </a:p>
          <a:p>
            <a:pPr>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Medicare Supplement or Medigap policy</a:t>
            </a:r>
          </a:p>
          <a:p>
            <a:pPr lvl="1">
              <a:spcBef>
                <a:spcPts val="0"/>
              </a:spcBef>
            </a:pPr>
            <a:r>
              <a:rPr lang="en-US" sz="1600" dirty="0">
                <a:latin typeface="Aptos" panose="020B0004020202020204" pitchFamily="34" charset="0"/>
                <a:ea typeface="Aptos" panose="020B0004020202020204" pitchFamily="34" charset="0"/>
                <a:cs typeface="Aptos" panose="020B0004020202020204" pitchFamily="34" charset="0"/>
              </a:rPr>
              <a:t>This will cover a lot of Medicare copays and coinsurances</a:t>
            </a:r>
          </a:p>
          <a:p>
            <a:pPr lvl="1">
              <a:spcBef>
                <a:spcPts val="0"/>
              </a:spcBef>
            </a:pPr>
            <a:r>
              <a:rPr lang="en-US" sz="1600" dirty="0">
                <a:latin typeface="Aptos" panose="020B0004020202020204" pitchFamily="34" charset="0"/>
                <a:ea typeface="Aptos" panose="020B0004020202020204" pitchFamily="34" charset="0"/>
                <a:cs typeface="Aptos" panose="020B0004020202020204" pitchFamily="34" charset="0"/>
              </a:rPr>
              <a:t>You still need a D plan</a:t>
            </a:r>
          </a:p>
          <a:p>
            <a:pPr lvl="1">
              <a:spcBef>
                <a:spcPts val="0"/>
              </a:spcBef>
            </a:pPr>
            <a:r>
              <a:rPr lang="en-US" sz="1600" dirty="0">
                <a:latin typeface="Aptos" panose="020B0004020202020204" pitchFamily="34" charset="0"/>
                <a:ea typeface="Aptos" panose="020B0004020202020204" pitchFamily="34" charset="0"/>
                <a:cs typeface="Aptos" panose="020B0004020202020204" pitchFamily="34" charset="0"/>
              </a:rPr>
              <a:t>These plans cost a lot more money than a no premium C plan</a:t>
            </a:r>
          </a:p>
        </p:txBody>
      </p:sp>
    </p:spTree>
    <p:extLst>
      <p:ext uri="{BB962C8B-B14F-4D97-AF65-F5344CB8AC3E}">
        <p14:creationId xmlns:p14="http://schemas.microsoft.com/office/powerpoint/2010/main" val="3370747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B9A74-1011-8FC5-8C59-972C6FE29F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50EE54-35AE-776C-78DA-15AAE75D6D64}"/>
              </a:ext>
            </a:extLst>
          </p:cNvPr>
          <p:cNvSpPr>
            <a:spLocks noGrp="1"/>
          </p:cNvSpPr>
          <p:nvPr>
            <p:ph type="title"/>
          </p:nvPr>
        </p:nvSpPr>
        <p:spPr>
          <a:xfrm>
            <a:off x="998792" y="0"/>
            <a:ext cx="9858375" cy="1325563"/>
          </a:xfrm>
        </p:spPr>
        <p:txBody>
          <a:bodyPr>
            <a:normAutofit/>
          </a:bodyPr>
          <a:lstStyle/>
          <a:p>
            <a:r>
              <a:rPr lang="en-US" sz="3200" dirty="0">
                <a:solidFill>
                  <a:schemeClr val="bg1"/>
                </a:solidFill>
              </a:rPr>
              <a:t>Medicare: What you need to know</a:t>
            </a:r>
          </a:p>
        </p:txBody>
      </p:sp>
      <p:sp>
        <p:nvSpPr>
          <p:cNvPr id="4" name="Content Placeholder 3">
            <a:extLst>
              <a:ext uri="{FF2B5EF4-FFF2-40B4-BE49-F238E27FC236}">
                <a16:creationId xmlns:a16="http://schemas.microsoft.com/office/drawing/2014/main" id="{341E91C6-EC5F-E999-EBC5-C0E23A56D3AE}"/>
              </a:ext>
            </a:extLst>
          </p:cNvPr>
          <p:cNvSpPr>
            <a:spLocks noGrp="1"/>
          </p:cNvSpPr>
          <p:nvPr>
            <p:ph idx="1"/>
          </p:nvPr>
        </p:nvSpPr>
        <p:spPr/>
        <p:txBody>
          <a:bodyPr>
            <a:normAutofit lnSpcReduction="10000"/>
          </a:bodyPr>
          <a:lstStyle/>
          <a:p>
            <a:pPr>
              <a:spcBef>
                <a:spcPts val="0"/>
              </a:spcBef>
            </a:pPr>
            <a:endParaRPr lang="en-US" sz="2400" dirty="0">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Refer them to an agent.</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Agents are required to do a “Medicare Needs Assessment” to determine the best option for the client. </a:t>
            </a: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What an agent will need to know: </a:t>
            </a:r>
            <a:endParaRPr lang="en-US" sz="800" dirty="0">
              <a:latin typeface="Aptos" panose="020B0004020202020204" pitchFamily="34" charset="0"/>
              <a:ea typeface="Aptos" panose="020B0004020202020204" pitchFamily="34" charset="0"/>
              <a:cs typeface="Aptos" panose="020B0004020202020204" pitchFamily="34" charset="0"/>
            </a:endParaRP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List of providers to tell if they are in network</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Preferred hospital of choice</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List of medications to determine if they are on the plan’s formulary and what the client’s cost sharing will be for those medications</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How the client prefers to fill their medications. Will they enroll in mail in? </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If the client needs to have vision, hearing or dental services and the extent of the coverage needed</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Whether the client might have any chronic conditions like heart disease or diabetes or whether they might qualify for the Extra Help program or have dual benefits with Medicaid</a:t>
            </a:r>
          </a:p>
          <a:p>
            <a:pPr lvl="1">
              <a:spcBef>
                <a:spcPts val="0"/>
              </a:spcBef>
            </a:pPr>
            <a:r>
              <a:rPr lang="en-US" sz="2000" dirty="0">
                <a:latin typeface="Aptos" panose="020B0004020202020204" pitchFamily="34" charset="0"/>
                <a:ea typeface="Aptos" panose="020B0004020202020204" pitchFamily="34" charset="0"/>
                <a:cs typeface="Aptos" panose="020B0004020202020204" pitchFamily="34" charset="0"/>
              </a:rPr>
              <a:t>Projected services needed for the next year or so – do you know they will have two more MRIs and a knee surgery? Then they better be OK with those copays for that. </a:t>
            </a:r>
          </a:p>
          <a:p>
            <a:pPr lvl="1">
              <a:spcBef>
                <a:spcPts val="0"/>
              </a:spcBef>
            </a:pPr>
            <a:endParaRPr lang="en-US" sz="2000"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4102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6A8D-0052-05E8-B593-ECD49FB1ED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D4090E-E3C6-9EC9-9D38-1B2C66F9F7FF}"/>
              </a:ext>
            </a:extLst>
          </p:cNvPr>
          <p:cNvSpPr>
            <a:spLocks noGrp="1"/>
          </p:cNvSpPr>
          <p:nvPr>
            <p:ph type="title"/>
          </p:nvPr>
        </p:nvSpPr>
        <p:spPr>
          <a:xfrm>
            <a:off x="1280147" y="0"/>
            <a:ext cx="9858375" cy="1325563"/>
          </a:xfrm>
        </p:spPr>
        <p:txBody>
          <a:bodyPr>
            <a:normAutofit/>
          </a:bodyPr>
          <a:lstStyle/>
          <a:p>
            <a:r>
              <a:rPr lang="en-US" sz="2400" dirty="0">
                <a:solidFill>
                  <a:schemeClr val="bg1"/>
                </a:solidFill>
              </a:rPr>
              <a:t>Medicare: What do the client’s care about</a:t>
            </a:r>
          </a:p>
        </p:txBody>
      </p:sp>
      <p:sp>
        <p:nvSpPr>
          <p:cNvPr id="4" name="Content Placeholder 3">
            <a:extLst>
              <a:ext uri="{FF2B5EF4-FFF2-40B4-BE49-F238E27FC236}">
                <a16:creationId xmlns:a16="http://schemas.microsoft.com/office/drawing/2014/main" id="{7C4F5D89-E29B-E73B-2970-691AF5D66248}"/>
              </a:ext>
            </a:extLst>
          </p:cNvPr>
          <p:cNvSpPr>
            <a:spLocks noGrp="1"/>
          </p:cNvSpPr>
          <p:nvPr>
            <p:ph idx="1"/>
          </p:nvPr>
        </p:nvSpPr>
        <p:spPr/>
        <p:txBody>
          <a:bodyPr>
            <a:normAutofit/>
          </a:bodyPr>
          <a:lstStyle/>
          <a:p>
            <a:pPr>
              <a:spcBef>
                <a:spcPts val="0"/>
              </a:spcBef>
            </a:pPr>
            <a:endParaRPr lang="en-US" sz="2400" dirty="0">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Costs! They want to make sure that their health insurance costs aren’t going to change or that they understand what those costs will be over time. </a:t>
            </a:r>
          </a:p>
          <a:p>
            <a:pPr marL="457200" lvl="1" indent="0">
              <a:spcBef>
                <a:spcPts val="0"/>
              </a:spcBef>
              <a:buNone/>
            </a:pPr>
            <a:endParaRPr lang="en-US" sz="2000" dirty="0">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Benefits! Clients want a free pair of glasses. Or a gym membership. Or $405 a quarter in money to pay for utilities and food and OTC items. </a:t>
            </a:r>
          </a:p>
          <a:p>
            <a:pPr>
              <a:spcBef>
                <a:spcPts val="0"/>
              </a:spcBef>
            </a:pPr>
            <a:endParaRPr lang="en-US" sz="2400" dirty="0">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2400" dirty="0">
                <a:latin typeface="Aptos" panose="020B0004020202020204" pitchFamily="34" charset="0"/>
                <a:ea typeface="Aptos" panose="020B0004020202020204" pitchFamily="34" charset="0"/>
                <a:cs typeface="Aptos" panose="020B0004020202020204" pitchFamily="34" charset="0"/>
              </a:rPr>
              <a:t>Networks! Clients want to be able to see who they want to see. </a:t>
            </a:r>
            <a:endParaRPr lang="en-US" sz="2000"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92108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6C5D1-B5BD-5B43-46C1-EB03FB19E9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7B4960-C804-5D46-D548-91709AE76461}"/>
              </a:ext>
            </a:extLst>
          </p:cNvPr>
          <p:cNvSpPr>
            <a:spLocks noGrp="1"/>
          </p:cNvSpPr>
          <p:nvPr>
            <p:ph type="title"/>
          </p:nvPr>
        </p:nvSpPr>
        <p:spPr>
          <a:xfrm>
            <a:off x="1424477" y="0"/>
            <a:ext cx="9858375" cy="1325563"/>
          </a:xfrm>
        </p:spPr>
        <p:txBody>
          <a:bodyPr>
            <a:normAutofit/>
          </a:bodyPr>
          <a:lstStyle/>
          <a:p>
            <a:r>
              <a:rPr lang="en-US" sz="3600" dirty="0">
                <a:solidFill>
                  <a:schemeClr val="bg1"/>
                </a:solidFill>
              </a:rPr>
              <a:t>Work Incentives: SSD &amp; SSI</a:t>
            </a:r>
          </a:p>
        </p:txBody>
      </p:sp>
      <p:sp>
        <p:nvSpPr>
          <p:cNvPr id="4" name="Content Placeholder 3">
            <a:extLst>
              <a:ext uri="{FF2B5EF4-FFF2-40B4-BE49-F238E27FC236}">
                <a16:creationId xmlns:a16="http://schemas.microsoft.com/office/drawing/2014/main" id="{0E184910-22BB-C010-5772-AD7BD8E08338}"/>
              </a:ext>
            </a:extLst>
          </p:cNvPr>
          <p:cNvSpPr>
            <a:spLocks noGrp="1"/>
          </p:cNvSpPr>
          <p:nvPr>
            <p:ph idx="1"/>
          </p:nvPr>
        </p:nvSpPr>
        <p:spPr/>
        <p:txBody>
          <a:bodyPr>
            <a:normAutofit/>
          </a:bodyPr>
          <a:lstStyle/>
          <a:p>
            <a:pPr marL="0" indent="0">
              <a:buNone/>
            </a:pPr>
            <a:endParaRPr lang="en-US" dirty="0"/>
          </a:p>
          <a:p>
            <a:r>
              <a:rPr lang="en-US" dirty="0"/>
              <a:t>Subsidies &amp; Special Conditions</a:t>
            </a:r>
          </a:p>
          <a:p>
            <a:r>
              <a:rPr lang="en-US" dirty="0"/>
              <a:t>Unsuccessful Work Attempts (UWAs)</a:t>
            </a:r>
          </a:p>
          <a:p>
            <a:r>
              <a:rPr lang="en-US" dirty="0"/>
              <a:t>Impairment Related Work Expenses (IRWE)</a:t>
            </a:r>
          </a:p>
          <a:p>
            <a:r>
              <a:rPr lang="en-US" dirty="0"/>
              <a:t>Plan to Achieve Self Support (PASS)</a:t>
            </a:r>
          </a:p>
          <a:p>
            <a:r>
              <a:rPr lang="en-US" dirty="0"/>
              <a:t>Continued Payment under Vocational Rehabilitation or Similar Program</a:t>
            </a:r>
          </a:p>
          <a:p>
            <a:r>
              <a:rPr lang="en-US" dirty="0"/>
              <a:t>Expedited Reinstatement</a:t>
            </a:r>
          </a:p>
          <a:p>
            <a:endParaRPr lang="en-US" dirty="0"/>
          </a:p>
        </p:txBody>
      </p:sp>
      <p:sp>
        <p:nvSpPr>
          <p:cNvPr id="2" name="TextBox 1">
            <a:extLst>
              <a:ext uri="{FF2B5EF4-FFF2-40B4-BE49-F238E27FC236}">
                <a16:creationId xmlns:a16="http://schemas.microsoft.com/office/drawing/2014/main" id="{43C30848-457D-62B4-E147-36BA0B75CFE8}"/>
              </a:ext>
            </a:extLst>
          </p:cNvPr>
          <p:cNvSpPr txBox="1"/>
          <p:nvPr/>
        </p:nvSpPr>
        <p:spPr>
          <a:xfrm>
            <a:off x="2828039" y="5463341"/>
            <a:ext cx="7051249" cy="369332"/>
          </a:xfrm>
          <a:prstGeom prst="rect">
            <a:avLst/>
          </a:prstGeom>
          <a:noFill/>
        </p:spPr>
        <p:txBody>
          <a:bodyPr wrap="square" rtlCol="0">
            <a:spAutoFit/>
          </a:bodyPr>
          <a:lstStyle/>
          <a:p>
            <a:r>
              <a:rPr lang="en-US" dirty="0"/>
              <a:t>Google “SSA Red Book” for More Info on Work Incentive Programs </a:t>
            </a:r>
          </a:p>
        </p:txBody>
      </p:sp>
    </p:spTree>
    <p:extLst>
      <p:ext uri="{BB962C8B-B14F-4D97-AF65-F5344CB8AC3E}">
        <p14:creationId xmlns:p14="http://schemas.microsoft.com/office/powerpoint/2010/main" val="1809292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4FFC0-65C2-2D82-D56C-CB17383DF1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40B53D-5690-54D5-B8A8-C7A03381BBC9}"/>
              </a:ext>
            </a:extLst>
          </p:cNvPr>
          <p:cNvSpPr>
            <a:spLocks noGrp="1"/>
          </p:cNvSpPr>
          <p:nvPr>
            <p:ph type="title"/>
          </p:nvPr>
        </p:nvSpPr>
        <p:spPr>
          <a:xfrm>
            <a:off x="787777" y="0"/>
            <a:ext cx="9858375" cy="1325563"/>
          </a:xfrm>
        </p:spPr>
        <p:txBody>
          <a:bodyPr>
            <a:normAutofit/>
          </a:bodyPr>
          <a:lstStyle/>
          <a:p>
            <a:r>
              <a:rPr lang="en-US" sz="3200" dirty="0">
                <a:solidFill>
                  <a:schemeClr val="bg1"/>
                </a:solidFill>
              </a:rPr>
              <a:t>Work Incentives: Subsidized Work</a:t>
            </a:r>
          </a:p>
        </p:txBody>
      </p:sp>
      <p:sp>
        <p:nvSpPr>
          <p:cNvPr id="8" name="TextBox 7">
            <a:extLst>
              <a:ext uri="{FF2B5EF4-FFF2-40B4-BE49-F238E27FC236}">
                <a16:creationId xmlns:a16="http://schemas.microsoft.com/office/drawing/2014/main" id="{FF3024E0-B2AF-F3C2-2087-F5F517704812}"/>
              </a:ext>
            </a:extLst>
          </p:cNvPr>
          <p:cNvSpPr txBox="1"/>
          <p:nvPr/>
        </p:nvSpPr>
        <p:spPr>
          <a:xfrm>
            <a:off x="2828041" y="5433024"/>
            <a:ext cx="7051249" cy="369332"/>
          </a:xfrm>
          <a:prstGeom prst="rect">
            <a:avLst/>
          </a:prstGeom>
          <a:noFill/>
        </p:spPr>
        <p:txBody>
          <a:bodyPr wrap="square" rtlCol="0">
            <a:spAutoFit/>
          </a:bodyPr>
          <a:lstStyle/>
          <a:p>
            <a:r>
              <a:rPr lang="en-US" dirty="0"/>
              <a:t>Google “SSA Red Book” for More Info on Work Incentive Programs </a:t>
            </a:r>
          </a:p>
        </p:txBody>
      </p:sp>
      <p:pic>
        <p:nvPicPr>
          <p:cNvPr id="14" name="Picture 13">
            <a:extLst>
              <a:ext uri="{FF2B5EF4-FFF2-40B4-BE49-F238E27FC236}">
                <a16:creationId xmlns:a16="http://schemas.microsoft.com/office/drawing/2014/main" id="{4C74D264-8893-A61A-8852-45F186A5ADFF}"/>
              </a:ext>
            </a:extLst>
          </p:cNvPr>
          <p:cNvPicPr>
            <a:picLocks noChangeAspect="1"/>
          </p:cNvPicPr>
          <p:nvPr/>
        </p:nvPicPr>
        <p:blipFill>
          <a:blip r:embed="rId2"/>
          <a:stretch>
            <a:fillRect/>
          </a:stretch>
        </p:blipFill>
        <p:spPr>
          <a:xfrm>
            <a:off x="614700" y="1200355"/>
            <a:ext cx="10710964" cy="4021375"/>
          </a:xfrm>
          <a:prstGeom prst="rect">
            <a:avLst/>
          </a:prstGeom>
        </p:spPr>
      </p:pic>
    </p:spTree>
    <p:extLst>
      <p:ext uri="{BB962C8B-B14F-4D97-AF65-F5344CB8AC3E}">
        <p14:creationId xmlns:p14="http://schemas.microsoft.com/office/powerpoint/2010/main" val="3798093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87808-0D4B-C568-314B-194E71AEB2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88CCFF-4ED6-A981-62A6-FA71A0425A06}"/>
              </a:ext>
            </a:extLst>
          </p:cNvPr>
          <p:cNvSpPr>
            <a:spLocks noGrp="1"/>
          </p:cNvSpPr>
          <p:nvPr>
            <p:ph type="title"/>
          </p:nvPr>
        </p:nvSpPr>
        <p:spPr>
          <a:xfrm>
            <a:off x="1000272" y="0"/>
            <a:ext cx="9858375" cy="1325563"/>
          </a:xfrm>
        </p:spPr>
        <p:txBody>
          <a:bodyPr>
            <a:normAutofit/>
          </a:bodyPr>
          <a:lstStyle/>
          <a:p>
            <a:r>
              <a:rPr lang="en-US" sz="3200" dirty="0">
                <a:solidFill>
                  <a:schemeClr val="bg1"/>
                </a:solidFill>
              </a:rPr>
              <a:t>Work Incentives: Sheltered Work</a:t>
            </a:r>
          </a:p>
        </p:txBody>
      </p:sp>
      <p:sp>
        <p:nvSpPr>
          <p:cNvPr id="8" name="TextBox 7">
            <a:extLst>
              <a:ext uri="{FF2B5EF4-FFF2-40B4-BE49-F238E27FC236}">
                <a16:creationId xmlns:a16="http://schemas.microsoft.com/office/drawing/2014/main" id="{2DCCC364-01B3-22A0-F593-10505ED38E79}"/>
              </a:ext>
            </a:extLst>
          </p:cNvPr>
          <p:cNvSpPr txBox="1"/>
          <p:nvPr/>
        </p:nvSpPr>
        <p:spPr>
          <a:xfrm>
            <a:off x="2743634" y="5505254"/>
            <a:ext cx="7051249" cy="369332"/>
          </a:xfrm>
          <a:prstGeom prst="rect">
            <a:avLst/>
          </a:prstGeom>
          <a:noFill/>
        </p:spPr>
        <p:txBody>
          <a:bodyPr wrap="square" rtlCol="0">
            <a:spAutoFit/>
          </a:bodyPr>
          <a:lstStyle/>
          <a:p>
            <a:r>
              <a:rPr lang="en-US" dirty="0"/>
              <a:t>Google “SSA Red Book” for More Info on Work Incentive Programs </a:t>
            </a:r>
          </a:p>
        </p:txBody>
      </p:sp>
      <p:pic>
        <p:nvPicPr>
          <p:cNvPr id="4" name="Picture 3">
            <a:extLst>
              <a:ext uri="{FF2B5EF4-FFF2-40B4-BE49-F238E27FC236}">
                <a16:creationId xmlns:a16="http://schemas.microsoft.com/office/drawing/2014/main" id="{82AF80CD-EFAD-5462-273E-DFF9CABCBD9A}"/>
              </a:ext>
            </a:extLst>
          </p:cNvPr>
          <p:cNvPicPr>
            <a:picLocks noChangeAspect="1"/>
          </p:cNvPicPr>
          <p:nvPr/>
        </p:nvPicPr>
        <p:blipFill>
          <a:blip r:embed="rId2"/>
          <a:stretch>
            <a:fillRect/>
          </a:stretch>
        </p:blipFill>
        <p:spPr>
          <a:xfrm>
            <a:off x="721415" y="1571678"/>
            <a:ext cx="10671016" cy="3933576"/>
          </a:xfrm>
          <a:prstGeom prst="rect">
            <a:avLst/>
          </a:prstGeom>
        </p:spPr>
      </p:pic>
      <p:sp>
        <p:nvSpPr>
          <p:cNvPr id="5" name="Rectangle 4">
            <a:extLst>
              <a:ext uri="{FF2B5EF4-FFF2-40B4-BE49-F238E27FC236}">
                <a16:creationId xmlns:a16="http://schemas.microsoft.com/office/drawing/2014/main" id="{97F833C0-11E1-E8DB-1B5F-4B430FA87659}"/>
              </a:ext>
            </a:extLst>
          </p:cNvPr>
          <p:cNvSpPr/>
          <p:nvPr/>
        </p:nvSpPr>
        <p:spPr>
          <a:xfrm>
            <a:off x="4939645" y="2318994"/>
            <a:ext cx="989815" cy="2922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592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6CAAA-A1A3-EAD7-AE35-7B7FC008BB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7C8BE4-D785-48DE-0A71-7BD5A09811E3}"/>
              </a:ext>
            </a:extLst>
          </p:cNvPr>
          <p:cNvSpPr>
            <a:spLocks noGrp="1"/>
          </p:cNvSpPr>
          <p:nvPr>
            <p:ph type="title"/>
          </p:nvPr>
        </p:nvSpPr>
        <p:spPr>
          <a:xfrm>
            <a:off x="505364" y="0"/>
            <a:ext cx="9858375" cy="1325563"/>
          </a:xfrm>
        </p:spPr>
        <p:txBody>
          <a:bodyPr>
            <a:normAutofit/>
          </a:bodyPr>
          <a:lstStyle/>
          <a:p>
            <a:r>
              <a:rPr lang="en-US" sz="2400" dirty="0">
                <a:solidFill>
                  <a:schemeClr val="bg1"/>
                </a:solidFill>
              </a:rPr>
              <a:t>Work Incentives: Unsuccessful Work Attempts</a:t>
            </a:r>
          </a:p>
        </p:txBody>
      </p:sp>
      <p:sp>
        <p:nvSpPr>
          <p:cNvPr id="8" name="TextBox 7">
            <a:extLst>
              <a:ext uri="{FF2B5EF4-FFF2-40B4-BE49-F238E27FC236}">
                <a16:creationId xmlns:a16="http://schemas.microsoft.com/office/drawing/2014/main" id="{6B61466C-B368-EC10-F76A-3976BE79E16F}"/>
              </a:ext>
            </a:extLst>
          </p:cNvPr>
          <p:cNvSpPr txBox="1"/>
          <p:nvPr/>
        </p:nvSpPr>
        <p:spPr>
          <a:xfrm>
            <a:off x="2898379" y="5405429"/>
            <a:ext cx="7051249" cy="369332"/>
          </a:xfrm>
          <a:prstGeom prst="rect">
            <a:avLst/>
          </a:prstGeom>
          <a:noFill/>
        </p:spPr>
        <p:txBody>
          <a:bodyPr wrap="square" rtlCol="0">
            <a:spAutoFit/>
          </a:bodyPr>
          <a:lstStyle/>
          <a:p>
            <a:r>
              <a:rPr lang="en-US" dirty="0"/>
              <a:t>Google “SSA Red Book” for More Info on Work Incentive Programs </a:t>
            </a:r>
          </a:p>
        </p:txBody>
      </p:sp>
      <p:sp>
        <p:nvSpPr>
          <p:cNvPr id="5" name="Rectangle 4">
            <a:extLst>
              <a:ext uri="{FF2B5EF4-FFF2-40B4-BE49-F238E27FC236}">
                <a16:creationId xmlns:a16="http://schemas.microsoft.com/office/drawing/2014/main" id="{B950F4EB-9A55-F7DF-FDBE-79DCE4F46327}"/>
              </a:ext>
            </a:extLst>
          </p:cNvPr>
          <p:cNvSpPr/>
          <p:nvPr/>
        </p:nvSpPr>
        <p:spPr>
          <a:xfrm>
            <a:off x="4939645" y="2318994"/>
            <a:ext cx="989815" cy="2922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AEEAAD3-6FE2-6D2A-E1ED-540BA28630F6}"/>
              </a:ext>
            </a:extLst>
          </p:cNvPr>
          <p:cNvSpPr txBox="1"/>
          <p:nvPr/>
        </p:nvSpPr>
        <p:spPr>
          <a:xfrm>
            <a:off x="1160281" y="2422010"/>
            <a:ext cx="9285402"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If a client is hired for a job but is unable to keep it for longer than 6 months due to their impairments, there has been an unsuccessful work attempt. </a:t>
            </a:r>
          </a:p>
          <a:p>
            <a:pPr marL="285750" indent="-285750">
              <a:buFont typeface="Arial" panose="020B0604020202020204" pitchFamily="34" charset="0"/>
              <a:buChar char="•"/>
            </a:pPr>
            <a:r>
              <a:rPr lang="en-US" sz="2400" dirty="0"/>
              <a:t>There must be at least 30 consecutive days between unsuccessful work attempts. </a:t>
            </a:r>
          </a:p>
        </p:txBody>
      </p:sp>
    </p:spTree>
    <p:extLst>
      <p:ext uri="{BB962C8B-B14F-4D97-AF65-F5344CB8AC3E}">
        <p14:creationId xmlns:p14="http://schemas.microsoft.com/office/powerpoint/2010/main" val="1776091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47C48-D30D-3F69-2455-D8F63EB25A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A34716-3D0D-BB28-9F42-486235A0A998}"/>
              </a:ext>
            </a:extLst>
          </p:cNvPr>
          <p:cNvSpPr>
            <a:spLocks noGrp="1"/>
          </p:cNvSpPr>
          <p:nvPr>
            <p:ph type="title"/>
          </p:nvPr>
        </p:nvSpPr>
        <p:spPr>
          <a:xfrm>
            <a:off x="633033" y="0"/>
            <a:ext cx="9858375" cy="1325563"/>
          </a:xfrm>
        </p:spPr>
        <p:txBody>
          <a:bodyPr>
            <a:normAutofit/>
          </a:bodyPr>
          <a:lstStyle/>
          <a:p>
            <a:r>
              <a:rPr lang="en-US" sz="1800" dirty="0">
                <a:solidFill>
                  <a:schemeClr val="bg1"/>
                </a:solidFill>
              </a:rPr>
              <a:t>Work Incentives: Impairment Related Work Expenses (IRWEs)</a:t>
            </a:r>
          </a:p>
        </p:txBody>
      </p:sp>
      <p:sp>
        <p:nvSpPr>
          <p:cNvPr id="8" name="TextBox 7">
            <a:extLst>
              <a:ext uri="{FF2B5EF4-FFF2-40B4-BE49-F238E27FC236}">
                <a16:creationId xmlns:a16="http://schemas.microsoft.com/office/drawing/2014/main" id="{06EB9204-3D18-61E6-FCF6-B06D9BCAC2F3}"/>
              </a:ext>
            </a:extLst>
          </p:cNvPr>
          <p:cNvSpPr txBox="1"/>
          <p:nvPr/>
        </p:nvSpPr>
        <p:spPr>
          <a:xfrm>
            <a:off x="2856176" y="5532437"/>
            <a:ext cx="7051249" cy="369332"/>
          </a:xfrm>
          <a:prstGeom prst="rect">
            <a:avLst/>
          </a:prstGeom>
          <a:noFill/>
        </p:spPr>
        <p:txBody>
          <a:bodyPr wrap="square" rtlCol="0">
            <a:spAutoFit/>
          </a:bodyPr>
          <a:lstStyle/>
          <a:p>
            <a:r>
              <a:rPr lang="en-US" dirty="0"/>
              <a:t>Google “SSA Red Book” for More Info on Work Incentive Programs </a:t>
            </a:r>
          </a:p>
        </p:txBody>
      </p:sp>
      <p:sp>
        <p:nvSpPr>
          <p:cNvPr id="5" name="Rectangle 4">
            <a:extLst>
              <a:ext uri="{FF2B5EF4-FFF2-40B4-BE49-F238E27FC236}">
                <a16:creationId xmlns:a16="http://schemas.microsoft.com/office/drawing/2014/main" id="{749573EB-BEC9-0A50-8E9A-167C8321A41E}"/>
              </a:ext>
            </a:extLst>
          </p:cNvPr>
          <p:cNvSpPr/>
          <p:nvPr/>
        </p:nvSpPr>
        <p:spPr>
          <a:xfrm>
            <a:off x="4939645" y="2318994"/>
            <a:ext cx="989815" cy="2922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0CCC100-E7D3-ADE5-A0BD-700EAADA4DAC}"/>
              </a:ext>
            </a:extLst>
          </p:cNvPr>
          <p:cNvPicPr>
            <a:picLocks noChangeAspect="1"/>
          </p:cNvPicPr>
          <p:nvPr/>
        </p:nvPicPr>
        <p:blipFill>
          <a:blip r:embed="rId2"/>
          <a:stretch>
            <a:fillRect/>
          </a:stretch>
        </p:blipFill>
        <p:spPr>
          <a:xfrm>
            <a:off x="1074846" y="1325563"/>
            <a:ext cx="10042307" cy="3962710"/>
          </a:xfrm>
          <a:prstGeom prst="rect">
            <a:avLst/>
          </a:prstGeom>
        </p:spPr>
      </p:pic>
    </p:spTree>
    <p:extLst>
      <p:ext uri="{BB962C8B-B14F-4D97-AF65-F5344CB8AC3E}">
        <p14:creationId xmlns:p14="http://schemas.microsoft.com/office/powerpoint/2010/main" val="719838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45F87-5243-5E79-DF83-948E97EAE6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17758E-E67E-16C9-5F7A-6B09482A789E}"/>
              </a:ext>
            </a:extLst>
          </p:cNvPr>
          <p:cNvSpPr>
            <a:spLocks noGrp="1"/>
          </p:cNvSpPr>
          <p:nvPr>
            <p:ph type="title"/>
          </p:nvPr>
        </p:nvSpPr>
        <p:spPr>
          <a:xfrm>
            <a:off x="1166812" y="0"/>
            <a:ext cx="9858375" cy="1325563"/>
          </a:xfrm>
        </p:spPr>
        <p:txBody>
          <a:bodyPr>
            <a:normAutofit/>
          </a:bodyPr>
          <a:lstStyle/>
          <a:p>
            <a:r>
              <a:rPr lang="en-US" sz="3200" dirty="0">
                <a:solidFill>
                  <a:schemeClr val="bg1"/>
                </a:solidFill>
              </a:rPr>
              <a:t>Work Incentives: IRWEs, cont.</a:t>
            </a:r>
          </a:p>
        </p:txBody>
      </p:sp>
      <p:sp>
        <p:nvSpPr>
          <p:cNvPr id="8" name="TextBox 7">
            <a:extLst>
              <a:ext uri="{FF2B5EF4-FFF2-40B4-BE49-F238E27FC236}">
                <a16:creationId xmlns:a16="http://schemas.microsoft.com/office/drawing/2014/main" id="{95CF146E-E7B6-ABD3-5167-06F8C7425894}"/>
              </a:ext>
            </a:extLst>
          </p:cNvPr>
          <p:cNvSpPr txBox="1"/>
          <p:nvPr/>
        </p:nvSpPr>
        <p:spPr>
          <a:xfrm>
            <a:off x="2783468" y="5539908"/>
            <a:ext cx="7051249" cy="369332"/>
          </a:xfrm>
          <a:prstGeom prst="rect">
            <a:avLst/>
          </a:prstGeom>
          <a:noFill/>
        </p:spPr>
        <p:txBody>
          <a:bodyPr wrap="square" rtlCol="0">
            <a:spAutoFit/>
          </a:bodyPr>
          <a:lstStyle/>
          <a:p>
            <a:r>
              <a:rPr lang="en-US" dirty="0"/>
              <a:t>Google “SSA Red Book” for More Info on Work Incentive Programs </a:t>
            </a:r>
          </a:p>
        </p:txBody>
      </p:sp>
      <p:sp>
        <p:nvSpPr>
          <p:cNvPr id="5" name="Rectangle 4">
            <a:extLst>
              <a:ext uri="{FF2B5EF4-FFF2-40B4-BE49-F238E27FC236}">
                <a16:creationId xmlns:a16="http://schemas.microsoft.com/office/drawing/2014/main" id="{7C1FF867-5DEE-4848-78E1-8A929A699EAA}"/>
              </a:ext>
            </a:extLst>
          </p:cNvPr>
          <p:cNvSpPr/>
          <p:nvPr/>
        </p:nvSpPr>
        <p:spPr>
          <a:xfrm>
            <a:off x="4939645" y="2318994"/>
            <a:ext cx="989815" cy="2922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AE1225-9E34-7142-04E6-8F22519A8806}"/>
              </a:ext>
            </a:extLst>
          </p:cNvPr>
          <p:cNvPicPr>
            <a:picLocks noChangeAspect="1"/>
          </p:cNvPicPr>
          <p:nvPr/>
        </p:nvPicPr>
        <p:blipFill>
          <a:blip r:embed="rId2"/>
          <a:stretch>
            <a:fillRect/>
          </a:stretch>
        </p:blipFill>
        <p:spPr>
          <a:xfrm>
            <a:off x="2493798" y="1272282"/>
            <a:ext cx="7630590" cy="4058216"/>
          </a:xfrm>
          <a:prstGeom prst="rect">
            <a:avLst/>
          </a:prstGeom>
        </p:spPr>
      </p:pic>
    </p:spTree>
    <p:extLst>
      <p:ext uri="{BB962C8B-B14F-4D97-AF65-F5344CB8AC3E}">
        <p14:creationId xmlns:p14="http://schemas.microsoft.com/office/powerpoint/2010/main" val="4064469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081E-39B7-073D-6A4C-7FA314F32B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A67C06-C617-E5E0-A99D-645B65DA899B}"/>
              </a:ext>
            </a:extLst>
          </p:cNvPr>
          <p:cNvSpPr>
            <a:spLocks noGrp="1"/>
          </p:cNvSpPr>
          <p:nvPr>
            <p:ph type="title"/>
          </p:nvPr>
        </p:nvSpPr>
        <p:spPr>
          <a:xfrm>
            <a:off x="1424477" y="0"/>
            <a:ext cx="9858375" cy="1325563"/>
          </a:xfrm>
        </p:spPr>
        <p:txBody>
          <a:bodyPr>
            <a:normAutofit/>
          </a:bodyPr>
          <a:lstStyle/>
          <a:p>
            <a:r>
              <a:rPr lang="en-US" sz="3600" dirty="0">
                <a:solidFill>
                  <a:schemeClr val="bg1"/>
                </a:solidFill>
              </a:rPr>
              <a:t>Work Incentives: SSD Only</a:t>
            </a:r>
          </a:p>
        </p:txBody>
      </p:sp>
      <p:sp>
        <p:nvSpPr>
          <p:cNvPr id="4" name="Content Placeholder 3">
            <a:extLst>
              <a:ext uri="{FF2B5EF4-FFF2-40B4-BE49-F238E27FC236}">
                <a16:creationId xmlns:a16="http://schemas.microsoft.com/office/drawing/2014/main" id="{08069F25-32FB-EE46-A17F-45BDFBC41CA2}"/>
              </a:ext>
            </a:extLst>
          </p:cNvPr>
          <p:cNvSpPr>
            <a:spLocks noGrp="1"/>
          </p:cNvSpPr>
          <p:nvPr>
            <p:ph idx="1"/>
          </p:nvPr>
        </p:nvSpPr>
        <p:spPr/>
        <p:txBody>
          <a:bodyPr>
            <a:normAutofit/>
          </a:bodyPr>
          <a:lstStyle/>
          <a:p>
            <a:r>
              <a:rPr lang="en-US" dirty="0"/>
              <a:t>Trial Work Period (TWP)</a:t>
            </a:r>
          </a:p>
          <a:p>
            <a:r>
              <a:rPr lang="en-US" dirty="0"/>
              <a:t>Extended Period of Eligibility</a:t>
            </a:r>
          </a:p>
          <a:p>
            <a:r>
              <a:rPr lang="en-US" dirty="0" err="1"/>
              <a:t>Unincurred</a:t>
            </a:r>
            <a:r>
              <a:rPr lang="en-US" dirty="0"/>
              <a:t> Business Expenses (Self-Employment)</a:t>
            </a:r>
          </a:p>
          <a:p>
            <a:r>
              <a:rPr lang="en-US" dirty="0"/>
              <a:t>Continuation of Medicare Coverage</a:t>
            </a:r>
          </a:p>
          <a:p>
            <a:r>
              <a:rPr lang="en-US" dirty="0"/>
              <a:t>Medicare for People with Disabilities Who Work</a:t>
            </a:r>
          </a:p>
        </p:txBody>
      </p:sp>
      <p:sp>
        <p:nvSpPr>
          <p:cNvPr id="8" name="TextBox 7">
            <a:extLst>
              <a:ext uri="{FF2B5EF4-FFF2-40B4-BE49-F238E27FC236}">
                <a16:creationId xmlns:a16="http://schemas.microsoft.com/office/drawing/2014/main" id="{AB3050D3-8461-960F-34F8-4D944A986033}"/>
              </a:ext>
            </a:extLst>
          </p:cNvPr>
          <p:cNvSpPr txBox="1"/>
          <p:nvPr/>
        </p:nvSpPr>
        <p:spPr>
          <a:xfrm>
            <a:off x="2828039" y="5463341"/>
            <a:ext cx="7051249" cy="369332"/>
          </a:xfrm>
          <a:prstGeom prst="rect">
            <a:avLst/>
          </a:prstGeom>
          <a:noFill/>
        </p:spPr>
        <p:txBody>
          <a:bodyPr wrap="square" rtlCol="0">
            <a:spAutoFit/>
          </a:bodyPr>
          <a:lstStyle/>
          <a:p>
            <a:r>
              <a:rPr lang="en-US" dirty="0"/>
              <a:t>Google “SSA Red Book” for More Info on Work Incentive Programs </a:t>
            </a:r>
          </a:p>
        </p:txBody>
      </p:sp>
    </p:spTree>
    <p:extLst>
      <p:ext uri="{BB962C8B-B14F-4D97-AF65-F5344CB8AC3E}">
        <p14:creationId xmlns:p14="http://schemas.microsoft.com/office/powerpoint/2010/main" val="8148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8FEF-150F-1DE0-333D-3B207B62490B}"/>
              </a:ext>
            </a:extLst>
          </p:cNvPr>
          <p:cNvSpPr>
            <a:spLocks noGrp="1"/>
          </p:cNvSpPr>
          <p:nvPr>
            <p:ph type="title"/>
          </p:nvPr>
        </p:nvSpPr>
        <p:spPr>
          <a:xfrm>
            <a:off x="0" y="268242"/>
            <a:ext cx="8334103" cy="674370"/>
          </a:xfrm>
        </p:spPr>
        <p:txBody>
          <a:bodyPr>
            <a:normAutofit fontScale="90000"/>
          </a:bodyPr>
          <a:lstStyle/>
          <a:p>
            <a:r>
              <a:rPr lang="en-US" dirty="0"/>
              <a:t>Culbertson in Fee Agreement</a:t>
            </a:r>
          </a:p>
        </p:txBody>
      </p:sp>
      <p:sp>
        <p:nvSpPr>
          <p:cNvPr id="3" name="Content Placeholder 2">
            <a:extLst>
              <a:ext uri="{FF2B5EF4-FFF2-40B4-BE49-F238E27FC236}">
                <a16:creationId xmlns:a16="http://schemas.microsoft.com/office/drawing/2014/main" id="{D2E745C1-2713-DEE1-E214-188790203D65}"/>
              </a:ext>
            </a:extLst>
          </p:cNvPr>
          <p:cNvSpPr>
            <a:spLocks noGrp="1"/>
          </p:cNvSpPr>
          <p:nvPr>
            <p:ph idx="1"/>
          </p:nvPr>
        </p:nvSpPr>
        <p:spPr/>
        <p:txBody>
          <a:bodyPr>
            <a:noAutofit/>
          </a:bodyPr>
          <a:lstStyle/>
          <a:p>
            <a:pPr marL="0" indent="0" algn="l">
              <a:buNone/>
            </a:pPr>
            <a:r>
              <a:rPr lang="en-US" sz="2000" b="0" i="0" u="none" strike="noStrike" baseline="0" dirty="0">
                <a:solidFill>
                  <a:srgbClr val="000000"/>
                </a:solidFill>
                <a:latin typeface="Arial" panose="020B0604020202020204" pitchFamily="34" charset="0"/>
              </a:rPr>
              <a:t>What we use for the 406(a) fee and 406(b) fee:</a:t>
            </a:r>
          </a:p>
          <a:p>
            <a:r>
              <a:rPr lang="en-US" sz="2000" b="1" i="0" u="none" strike="noStrike" baseline="0" dirty="0">
                <a:solidFill>
                  <a:srgbClr val="000000"/>
                </a:solidFill>
                <a:latin typeface="Arial" panose="020B0604020202020204" pitchFamily="34" charset="0"/>
              </a:rPr>
              <a:t>Agency Representation: </a:t>
            </a:r>
            <a:r>
              <a:rPr lang="en-US" sz="2000" b="0" i="0" u="none" strike="noStrike" baseline="0" dirty="0">
                <a:solidFill>
                  <a:srgbClr val="000000"/>
                </a:solidFill>
                <a:latin typeface="Arial" panose="020B0604020202020204" pitchFamily="34" charset="0"/>
              </a:rPr>
              <a:t>I will pay a fee of the lesser of 25% of any past-due benefits or the applicable maximum amount (set by section 42 U.S.C. § 406(a)(2)(A) of the Social Security Act). </a:t>
            </a:r>
          </a:p>
          <a:p>
            <a:r>
              <a:rPr lang="en-US" sz="2000" b="1" i="0" u="none" strike="noStrike" baseline="0" dirty="0">
                <a:solidFill>
                  <a:srgbClr val="000000"/>
                </a:solidFill>
                <a:latin typeface="Arial" panose="020B0604020202020204" pitchFamily="34" charset="0"/>
              </a:rPr>
              <a:t>Federal Court Representation: </a:t>
            </a:r>
            <a:r>
              <a:rPr lang="en-US" sz="2000" b="0" i="0" u="none" strike="noStrike" baseline="0" dirty="0">
                <a:solidFill>
                  <a:srgbClr val="000000"/>
                </a:solidFill>
                <a:latin typeface="Arial" panose="020B0604020202020204" pitchFamily="34" charset="0"/>
              </a:rPr>
              <a:t>Federal Court attorney’s fees shall be the greater of 25% of any past-due benefits or such amounts as are awarded to my attorney by the Federal Treasury pursuant to the Equal Access to Justice Act (EAJA). I assign to my attorneys the right to receive any EAJA award directly. I authorize my attorney to endorse and deposit any checks payable to myself for EAJA fees, costs or expenses and to immediately take any amounts to which my attorney is entitled to pursuant to this agreement. Any Federal Court fee would be separate from and in addition to any fees awarded for Agency Representation, potentially resulting in up to 25% of past due benefits for Federal Court work, plus another 25% or the current maximum for agency work, as discussed above. </a:t>
            </a:r>
            <a:endParaRPr lang="en-US" sz="2000" dirty="0"/>
          </a:p>
        </p:txBody>
      </p:sp>
    </p:spTree>
    <p:extLst>
      <p:ext uri="{BB962C8B-B14F-4D97-AF65-F5344CB8AC3E}">
        <p14:creationId xmlns:p14="http://schemas.microsoft.com/office/powerpoint/2010/main" val="261137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9C393-412A-DBDB-A037-1E09EB3224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FB1C62-4845-6CE0-D26C-C4A1159CBBF2}"/>
              </a:ext>
            </a:extLst>
          </p:cNvPr>
          <p:cNvSpPr>
            <a:spLocks noGrp="1"/>
          </p:cNvSpPr>
          <p:nvPr>
            <p:ph type="title"/>
          </p:nvPr>
        </p:nvSpPr>
        <p:spPr>
          <a:xfrm>
            <a:off x="2333625" y="0"/>
            <a:ext cx="9858375" cy="1325563"/>
          </a:xfrm>
        </p:spPr>
        <p:txBody>
          <a:bodyPr>
            <a:normAutofit/>
          </a:bodyPr>
          <a:lstStyle/>
          <a:p>
            <a:r>
              <a:rPr lang="en-US" sz="3600" dirty="0">
                <a:solidFill>
                  <a:schemeClr val="bg1"/>
                </a:solidFill>
              </a:rPr>
              <a:t>Work Incentives: TWP</a:t>
            </a:r>
          </a:p>
        </p:txBody>
      </p:sp>
      <p:sp>
        <p:nvSpPr>
          <p:cNvPr id="8" name="TextBox 7">
            <a:extLst>
              <a:ext uri="{FF2B5EF4-FFF2-40B4-BE49-F238E27FC236}">
                <a16:creationId xmlns:a16="http://schemas.microsoft.com/office/drawing/2014/main" id="{C2EB38C1-C59F-3676-1320-C0CDD6558B78}"/>
              </a:ext>
            </a:extLst>
          </p:cNvPr>
          <p:cNvSpPr txBox="1"/>
          <p:nvPr/>
        </p:nvSpPr>
        <p:spPr>
          <a:xfrm>
            <a:off x="2570374" y="5246710"/>
            <a:ext cx="7051249" cy="369332"/>
          </a:xfrm>
          <a:prstGeom prst="rect">
            <a:avLst/>
          </a:prstGeom>
          <a:noFill/>
        </p:spPr>
        <p:txBody>
          <a:bodyPr wrap="square" rtlCol="0">
            <a:spAutoFit/>
          </a:bodyPr>
          <a:lstStyle/>
          <a:p>
            <a:r>
              <a:rPr lang="en-US" dirty="0"/>
              <a:t>Google “SSA Red Book” for More Info on Work Incentive Programs </a:t>
            </a:r>
          </a:p>
        </p:txBody>
      </p:sp>
      <p:pic>
        <p:nvPicPr>
          <p:cNvPr id="7" name="Picture 6">
            <a:extLst>
              <a:ext uri="{FF2B5EF4-FFF2-40B4-BE49-F238E27FC236}">
                <a16:creationId xmlns:a16="http://schemas.microsoft.com/office/drawing/2014/main" id="{4440551B-7E0C-242D-569B-40B412155A21}"/>
              </a:ext>
            </a:extLst>
          </p:cNvPr>
          <p:cNvPicPr>
            <a:picLocks noChangeAspect="1"/>
          </p:cNvPicPr>
          <p:nvPr/>
        </p:nvPicPr>
        <p:blipFill>
          <a:blip r:embed="rId2"/>
          <a:stretch>
            <a:fillRect/>
          </a:stretch>
        </p:blipFill>
        <p:spPr>
          <a:xfrm>
            <a:off x="1013407" y="1093994"/>
            <a:ext cx="10165185" cy="3745732"/>
          </a:xfrm>
          <a:prstGeom prst="rect">
            <a:avLst/>
          </a:prstGeom>
        </p:spPr>
      </p:pic>
    </p:spTree>
    <p:extLst>
      <p:ext uri="{BB962C8B-B14F-4D97-AF65-F5344CB8AC3E}">
        <p14:creationId xmlns:p14="http://schemas.microsoft.com/office/powerpoint/2010/main" val="2438282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9A56D-B715-19F2-C172-531DED4909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68F756-8429-A606-B7C6-FCEA99BF1165}"/>
              </a:ext>
            </a:extLst>
          </p:cNvPr>
          <p:cNvSpPr>
            <a:spLocks noGrp="1"/>
          </p:cNvSpPr>
          <p:nvPr>
            <p:ph type="title"/>
          </p:nvPr>
        </p:nvSpPr>
        <p:spPr>
          <a:xfrm>
            <a:off x="1424477" y="0"/>
            <a:ext cx="9858375" cy="1325563"/>
          </a:xfrm>
        </p:spPr>
        <p:txBody>
          <a:bodyPr>
            <a:normAutofit/>
          </a:bodyPr>
          <a:lstStyle/>
          <a:p>
            <a:r>
              <a:rPr lang="en-US" sz="3600" dirty="0">
                <a:solidFill>
                  <a:schemeClr val="bg1"/>
                </a:solidFill>
              </a:rPr>
              <a:t>Work Incentives: TWP, cont.</a:t>
            </a:r>
          </a:p>
        </p:txBody>
      </p:sp>
      <p:sp>
        <p:nvSpPr>
          <p:cNvPr id="8" name="TextBox 7">
            <a:extLst>
              <a:ext uri="{FF2B5EF4-FFF2-40B4-BE49-F238E27FC236}">
                <a16:creationId xmlns:a16="http://schemas.microsoft.com/office/drawing/2014/main" id="{AFF4F49E-7F05-C911-122A-418EA1315518}"/>
              </a:ext>
            </a:extLst>
          </p:cNvPr>
          <p:cNvSpPr txBox="1"/>
          <p:nvPr/>
        </p:nvSpPr>
        <p:spPr>
          <a:xfrm>
            <a:off x="2828039" y="5519466"/>
            <a:ext cx="7051249" cy="369332"/>
          </a:xfrm>
          <a:prstGeom prst="rect">
            <a:avLst/>
          </a:prstGeom>
          <a:noFill/>
        </p:spPr>
        <p:txBody>
          <a:bodyPr wrap="square" rtlCol="0">
            <a:spAutoFit/>
          </a:bodyPr>
          <a:lstStyle/>
          <a:p>
            <a:r>
              <a:rPr lang="en-US" dirty="0"/>
              <a:t>Google “SSA Red Book” for More Info on Work Incentive Programs </a:t>
            </a:r>
          </a:p>
        </p:txBody>
      </p:sp>
      <p:pic>
        <p:nvPicPr>
          <p:cNvPr id="4" name="Picture 3">
            <a:extLst>
              <a:ext uri="{FF2B5EF4-FFF2-40B4-BE49-F238E27FC236}">
                <a16:creationId xmlns:a16="http://schemas.microsoft.com/office/drawing/2014/main" id="{B2B8AFA5-4672-93F7-88BC-BDE7F7379C6F}"/>
              </a:ext>
            </a:extLst>
          </p:cNvPr>
          <p:cNvPicPr>
            <a:picLocks noChangeAspect="1"/>
          </p:cNvPicPr>
          <p:nvPr/>
        </p:nvPicPr>
        <p:blipFill>
          <a:blip r:embed="rId2"/>
          <a:stretch>
            <a:fillRect/>
          </a:stretch>
        </p:blipFill>
        <p:spPr>
          <a:xfrm>
            <a:off x="1656728" y="1153868"/>
            <a:ext cx="8878544" cy="3925887"/>
          </a:xfrm>
          <a:prstGeom prst="rect">
            <a:avLst/>
          </a:prstGeom>
        </p:spPr>
      </p:pic>
    </p:spTree>
    <p:extLst>
      <p:ext uri="{BB962C8B-B14F-4D97-AF65-F5344CB8AC3E}">
        <p14:creationId xmlns:p14="http://schemas.microsoft.com/office/powerpoint/2010/main" val="3003930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F53B-B5A6-D4FB-85DE-A1A2FD14B4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4300BA-81F3-FDDC-65A2-7A0840E1DCFE}"/>
              </a:ext>
            </a:extLst>
          </p:cNvPr>
          <p:cNvSpPr>
            <a:spLocks noGrp="1"/>
          </p:cNvSpPr>
          <p:nvPr>
            <p:ph type="title"/>
          </p:nvPr>
        </p:nvSpPr>
        <p:spPr>
          <a:xfrm>
            <a:off x="1424477" y="0"/>
            <a:ext cx="9858375" cy="1325563"/>
          </a:xfrm>
        </p:spPr>
        <p:txBody>
          <a:bodyPr>
            <a:normAutofit/>
          </a:bodyPr>
          <a:lstStyle/>
          <a:p>
            <a:r>
              <a:rPr lang="en-US" sz="3600" dirty="0">
                <a:solidFill>
                  <a:schemeClr val="bg1"/>
                </a:solidFill>
              </a:rPr>
              <a:t>Work Incentives: TWP, cont.</a:t>
            </a:r>
          </a:p>
        </p:txBody>
      </p:sp>
      <p:sp>
        <p:nvSpPr>
          <p:cNvPr id="8" name="TextBox 7">
            <a:extLst>
              <a:ext uri="{FF2B5EF4-FFF2-40B4-BE49-F238E27FC236}">
                <a16:creationId xmlns:a16="http://schemas.microsoft.com/office/drawing/2014/main" id="{4C7B2A52-B9E9-585F-6160-EC1F10BFE1CD}"/>
              </a:ext>
            </a:extLst>
          </p:cNvPr>
          <p:cNvSpPr txBox="1"/>
          <p:nvPr/>
        </p:nvSpPr>
        <p:spPr>
          <a:xfrm>
            <a:off x="2828039" y="5199249"/>
            <a:ext cx="7051249" cy="369332"/>
          </a:xfrm>
          <a:prstGeom prst="rect">
            <a:avLst/>
          </a:prstGeom>
          <a:noFill/>
        </p:spPr>
        <p:txBody>
          <a:bodyPr wrap="square" rtlCol="0">
            <a:spAutoFit/>
          </a:bodyPr>
          <a:lstStyle/>
          <a:p>
            <a:r>
              <a:rPr lang="en-US" dirty="0"/>
              <a:t>Google “SSA Red Book” for More Info on Work Incentive Programs </a:t>
            </a:r>
          </a:p>
        </p:txBody>
      </p:sp>
      <p:pic>
        <p:nvPicPr>
          <p:cNvPr id="5" name="Picture 4">
            <a:extLst>
              <a:ext uri="{FF2B5EF4-FFF2-40B4-BE49-F238E27FC236}">
                <a16:creationId xmlns:a16="http://schemas.microsoft.com/office/drawing/2014/main" id="{79E6FDD0-0C76-0CDA-B2AD-927695CE91E8}"/>
              </a:ext>
            </a:extLst>
          </p:cNvPr>
          <p:cNvPicPr>
            <a:picLocks noChangeAspect="1"/>
          </p:cNvPicPr>
          <p:nvPr/>
        </p:nvPicPr>
        <p:blipFill>
          <a:blip r:embed="rId2"/>
          <a:stretch>
            <a:fillRect/>
          </a:stretch>
        </p:blipFill>
        <p:spPr>
          <a:xfrm>
            <a:off x="2285468" y="1289419"/>
            <a:ext cx="7621064" cy="3620005"/>
          </a:xfrm>
          <a:prstGeom prst="rect">
            <a:avLst/>
          </a:prstGeom>
        </p:spPr>
      </p:pic>
    </p:spTree>
    <p:extLst>
      <p:ext uri="{BB962C8B-B14F-4D97-AF65-F5344CB8AC3E}">
        <p14:creationId xmlns:p14="http://schemas.microsoft.com/office/powerpoint/2010/main" val="3274346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A27D-1210-7365-60BA-4E9A322DF6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1CFDBA-9276-7720-4A69-99D33C8AA08A}"/>
              </a:ext>
            </a:extLst>
          </p:cNvPr>
          <p:cNvSpPr>
            <a:spLocks noGrp="1"/>
          </p:cNvSpPr>
          <p:nvPr>
            <p:ph type="title"/>
          </p:nvPr>
        </p:nvSpPr>
        <p:spPr>
          <a:xfrm>
            <a:off x="1316853" y="0"/>
            <a:ext cx="9858375" cy="1325563"/>
          </a:xfrm>
        </p:spPr>
        <p:txBody>
          <a:bodyPr>
            <a:normAutofit/>
          </a:bodyPr>
          <a:lstStyle/>
          <a:p>
            <a:r>
              <a:rPr lang="en-US" sz="3600" dirty="0">
                <a:solidFill>
                  <a:schemeClr val="bg1"/>
                </a:solidFill>
              </a:rPr>
              <a:t>Work Incentives: TWP, cont.</a:t>
            </a:r>
          </a:p>
        </p:txBody>
      </p:sp>
      <p:sp>
        <p:nvSpPr>
          <p:cNvPr id="8" name="TextBox 7">
            <a:extLst>
              <a:ext uri="{FF2B5EF4-FFF2-40B4-BE49-F238E27FC236}">
                <a16:creationId xmlns:a16="http://schemas.microsoft.com/office/drawing/2014/main" id="{BA4EE045-A044-4330-C8C0-9E5BB1D13C62}"/>
              </a:ext>
            </a:extLst>
          </p:cNvPr>
          <p:cNvSpPr txBox="1"/>
          <p:nvPr/>
        </p:nvSpPr>
        <p:spPr>
          <a:xfrm>
            <a:off x="2720414" y="5163105"/>
            <a:ext cx="7051249" cy="369332"/>
          </a:xfrm>
          <a:prstGeom prst="rect">
            <a:avLst/>
          </a:prstGeom>
          <a:noFill/>
        </p:spPr>
        <p:txBody>
          <a:bodyPr wrap="square" rtlCol="0">
            <a:spAutoFit/>
          </a:bodyPr>
          <a:lstStyle/>
          <a:p>
            <a:r>
              <a:rPr lang="en-US" dirty="0"/>
              <a:t>Google “SSA Red Book” for More Info on Work Incentive Programs </a:t>
            </a:r>
          </a:p>
        </p:txBody>
      </p:sp>
      <p:pic>
        <p:nvPicPr>
          <p:cNvPr id="4" name="Picture 3">
            <a:extLst>
              <a:ext uri="{FF2B5EF4-FFF2-40B4-BE49-F238E27FC236}">
                <a16:creationId xmlns:a16="http://schemas.microsoft.com/office/drawing/2014/main" id="{1C839D91-131A-18A9-20BC-CB230AD5DD1C}"/>
              </a:ext>
            </a:extLst>
          </p:cNvPr>
          <p:cNvPicPr>
            <a:picLocks noChangeAspect="1"/>
          </p:cNvPicPr>
          <p:nvPr/>
        </p:nvPicPr>
        <p:blipFill>
          <a:blip r:embed="rId2"/>
          <a:stretch>
            <a:fillRect/>
          </a:stretch>
        </p:blipFill>
        <p:spPr>
          <a:xfrm>
            <a:off x="2478376" y="1325563"/>
            <a:ext cx="7535327" cy="3553321"/>
          </a:xfrm>
          <a:prstGeom prst="rect">
            <a:avLst/>
          </a:prstGeom>
        </p:spPr>
      </p:pic>
    </p:spTree>
    <p:extLst>
      <p:ext uri="{BB962C8B-B14F-4D97-AF65-F5344CB8AC3E}">
        <p14:creationId xmlns:p14="http://schemas.microsoft.com/office/powerpoint/2010/main" val="204955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EACE4-51CD-C8DD-CDD4-8B93903472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34B5E7-134D-5A24-8521-35048ACF41DD}"/>
              </a:ext>
            </a:extLst>
          </p:cNvPr>
          <p:cNvSpPr>
            <a:spLocks noGrp="1"/>
          </p:cNvSpPr>
          <p:nvPr>
            <p:ph type="title"/>
          </p:nvPr>
        </p:nvSpPr>
        <p:spPr>
          <a:xfrm>
            <a:off x="1316853" y="0"/>
            <a:ext cx="9858375" cy="1325563"/>
          </a:xfrm>
        </p:spPr>
        <p:txBody>
          <a:bodyPr>
            <a:normAutofit/>
          </a:bodyPr>
          <a:lstStyle/>
          <a:p>
            <a:r>
              <a:rPr lang="en-US" sz="3600" dirty="0">
                <a:solidFill>
                  <a:schemeClr val="bg1"/>
                </a:solidFill>
              </a:rPr>
              <a:t>Work Incentives: TWP, cont.</a:t>
            </a:r>
          </a:p>
        </p:txBody>
      </p:sp>
      <p:sp>
        <p:nvSpPr>
          <p:cNvPr id="8" name="TextBox 7">
            <a:extLst>
              <a:ext uri="{FF2B5EF4-FFF2-40B4-BE49-F238E27FC236}">
                <a16:creationId xmlns:a16="http://schemas.microsoft.com/office/drawing/2014/main" id="{235934BB-D03D-7B1A-0637-214951A49691}"/>
              </a:ext>
            </a:extLst>
          </p:cNvPr>
          <p:cNvSpPr txBox="1"/>
          <p:nvPr/>
        </p:nvSpPr>
        <p:spPr>
          <a:xfrm>
            <a:off x="2720414" y="5268470"/>
            <a:ext cx="7051249" cy="369332"/>
          </a:xfrm>
          <a:prstGeom prst="rect">
            <a:avLst/>
          </a:prstGeom>
          <a:noFill/>
        </p:spPr>
        <p:txBody>
          <a:bodyPr wrap="square" rtlCol="0">
            <a:spAutoFit/>
          </a:bodyPr>
          <a:lstStyle/>
          <a:p>
            <a:r>
              <a:rPr lang="en-US" dirty="0"/>
              <a:t>Google “SSA Red Book” for More Info on Work Incentive Programs </a:t>
            </a:r>
          </a:p>
        </p:txBody>
      </p:sp>
      <p:pic>
        <p:nvPicPr>
          <p:cNvPr id="4" name="Picture 3">
            <a:extLst>
              <a:ext uri="{FF2B5EF4-FFF2-40B4-BE49-F238E27FC236}">
                <a16:creationId xmlns:a16="http://schemas.microsoft.com/office/drawing/2014/main" id="{C54E5E9C-F5D0-E7FB-973A-FDB494945DC0}"/>
              </a:ext>
            </a:extLst>
          </p:cNvPr>
          <p:cNvPicPr>
            <a:picLocks noChangeAspect="1"/>
          </p:cNvPicPr>
          <p:nvPr/>
        </p:nvPicPr>
        <p:blipFill>
          <a:blip r:embed="rId2"/>
          <a:stretch>
            <a:fillRect/>
          </a:stretch>
        </p:blipFill>
        <p:spPr>
          <a:xfrm>
            <a:off x="2478376" y="1205250"/>
            <a:ext cx="7535327" cy="3553321"/>
          </a:xfrm>
          <a:prstGeom prst="rect">
            <a:avLst/>
          </a:prstGeom>
        </p:spPr>
      </p:pic>
    </p:spTree>
    <p:extLst>
      <p:ext uri="{BB962C8B-B14F-4D97-AF65-F5344CB8AC3E}">
        <p14:creationId xmlns:p14="http://schemas.microsoft.com/office/powerpoint/2010/main" val="2101808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2869-CBE2-2258-9FAE-1BF4EE26FE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C59956-025C-859C-267E-8391272C0089}"/>
              </a:ext>
            </a:extLst>
          </p:cNvPr>
          <p:cNvSpPr>
            <a:spLocks noGrp="1"/>
          </p:cNvSpPr>
          <p:nvPr>
            <p:ph type="title"/>
          </p:nvPr>
        </p:nvSpPr>
        <p:spPr>
          <a:xfrm>
            <a:off x="604897" y="0"/>
            <a:ext cx="9858375" cy="1325563"/>
          </a:xfrm>
        </p:spPr>
        <p:txBody>
          <a:bodyPr>
            <a:normAutofit/>
          </a:bodyPr>
          <a:lstStyle/>
          <a:p>
            <a:r>
              <a:rPr lang="en-US" sz="2400" dirty="0">
                <a:solidFill>
                  <a:schemeClr val="bg1"/>
                </a:solidFill>
              </a:rPr>
              <a:t>Work Incentives: Extended Period of Eligibility</a:t>
            </a:r>
          </a:p>
        </p:txBody>
      </p:sp>
      <p:sp>
        <p:nvSpPr>
          <p:cNvPr id="8" name="TextBox 7">
            <a:extLst>
              <a:ext uri="{FF2B5EF4-FFF2-40B4-BE49-F238E27FC236}">
                <a16:creationId xmlns:a16="http://schemas.microsoft.com/office/drawing/2014/main" id="{DE4893C4-5660-0855-3188-5306335A8C35}"/>
              </a:ext>
            </a:extLst>
          </p:cNvPr>
          <p:cNvSpPr txBox="1"/>
          <p:nvPr/>
        </p:nvSpPr>
        <p:spPr>
          <a:xfrm>
            <a:off x="2870244" y="5446880"/>
            <a:ext cx="7051249" cy="369332"/>
          </a:xfrm>
          <a:prstGeom prst="rect">
            <a:avLst/>
          </a:prstGeom>
          <a:noFill/>
        </p:spPr>
        <p:txBody>
          <a:bodyPr wrap="square" rtlCol="0">
            <a:spAutoFit/>
          </a:bodyPr>
          <a:lstStyle/>
          <a:p>
            <a:r>
              <a:rPr lang="en-US" dirty="0"/>
              <a:t>Google “SSA Red Book” for More Info on Work Incentive Programs </a:t>
            </a:r>
          </a:p>
        </p:txBody>
      </p:sp>
      <p:pic>
        <p:nvPicPr>
          <p:cNvPr id="4" name="Picture 3">
            <a:extLst>
              <a:ext uri="{FF2B5EF4-FFF2-40B4-BE49-F238E27FC236}">
                <a16:creationId xmlns:a16="http://schemas.microsoft.com/office/drawing/2014/main" id="{A2A18E2E-105A-4726-3FFE-18EDA1485499}"/>
              </a:ext>
            </a:extLst>
          </p:cNvPr>
          <p:cNvPicPr>
            <a:picLocks noChangeAspect="1"/>
          </p:cNvPicPr>
          <p:nvPr/>
        </p:nvPicPr>
        <p:blipFill>
          <a:blip r:embed="rId2"/>
          <a:stretch>
            <a:fillRect/>
          </a:stretch>
        </p:blipFill>
        <p:spPr>
          <a:xfrm>
            <a:off x="1339935" y="1100821"/>
            <a:ext cx="9512130" cy="4346059"/>
          </a:xfrm>
          <a:prstGeom prst="rect">
            <a:avLst/>
          </a:prstGeom>
        </p:spPr>
      </p:pic>
    </p:spTree>
    <p:extLst>
      <p:ext uri="{BB962C8B-B14F-4D97-AF65-F5344CB8AC3E}">
        <p14:creationId xmlns:p14="http://schemas.microsoft.com/office/powerpoint/2010/main" val="1910376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0A47-33FA-DA84-C0CD-6BC4A42FDE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9DE14E-89F3-14BA-4A4A-690C349B675B}"/>
              </a:ext>
            </a:extLst>
          </p:cNvPr>
          <p:cNvSpPr>
            <a:spLocks noGrp="1"/>
          </p:cNvSpPr>
          <p:nvPr>
            <p:ph type="title"/>
          </p:nvPr>
        </p:nvSpPr>
        <p:spPr>
          <a:xfrm>
            <a:off x="872183" y="0"/>
            <a:ext cx="9858375" cy="1325563"/>
          </a:xfrm>
        </p:spPr>
        <p:txBody>
          <a:bodyPr>
            <a:normAutofit/>
          </a:bodyPr>
          <a:lstStyle/>
          <a:p>
            <a:r>
              <a:rPr lang="en-US" sz="2400" dirty="0">
                <a:solidFill>
                  <a:schemeClr val="bg1"/>
                </a:solidFill>
              </a:rPr>
              <a:t>Work Incentives: Extended Period of Eligibility</a:t>
            </a:r>
          </a:p>
        </p:txBody>
      </p:sp>
      <p:sp>
        <p:nvSpPr>
          <p:cNvPr id="8" name="TextBox 7">
            <a:extLst>
              <a:ext uri="{FF2B5EF4-FFF2-40B4-BE49-F238E27FC236}">
                <a16:creationId xmlns:a16="http://schemas.microsoft.com/office/drawing/2014/main" id="{5EC47143-F2CB-1B14-6D4E-B7E67830F41C}"/>
              </a:ext>
            </a:extLst>
          </p:cNvPr>
          <p:cNvSpPr txBox="1"/>
          <p:nvPr/>
        </p:nvSpPr>
        <p:spPr>
          <a:xfrm>
            <a:off x="2720417" y="5441459"/>
            <a:ext cx="7051249" cy="369332"/>
          </a:xfrm>
          <a:prstGeom prst="rect">
            <a:avLst/>
          </a:prstGeom>
          <a:noFill/>
        </p:spPr>
        <p:txBody>
          <a:bodyPr wrap="square" rtlCol="0">
            <a:spAutoFit/>
          </a:bodyPr>
          <a:lstStyle/>
          <a:p>
            <a:r>
              <a:rPr lang="en-US" dirty="0"/>
              <a:t>Google “SSA Red Book” for More Info on Work Incentive Programs </a:t>
            </a:r>
          </a:p>
        </p:txBody>
      </p:sp>
      <p:pic>
        <p:nvPicPr>
          <p:cNvPr id="5" name="Picture 4">
            <a:extLst>
              <a:ext uri="{FF2B5EF4-FFF2-40B4-BE49-F238E27FC236}">
                <a16:creationId xmlns:a16="http://schemas.microsoft.com/office/drawing/2014/main" id="{FAFFC1C2-962B-1EED-66B3-2B25A43D4FB1}"/>
              </a:ext>
            </a:extLst>
          </p:cNvPr>
          <p:cNvPicPr>
            <a:picLocks noChangeAspect="1"/>
          </p:cNvPicPr>
          <p:nvPr/>
        </p:nvPicPr>
        <p:blipFill>
          <a:blip r:embed="rId2"/>
          <a:stretch>
            <a:fillRect/>
          </a:stretch>
        </p:blipFill>
        <p:spPr>
          <a:xfrm>
            <a:off x="1562892" y="1134843"/>
            <a:ext cx="9366300" cy="4306616"/>
          </a:xfrm>
          <a:prstGeom prst="rect">
            <a:avLst/>
          </a:prstGeom>
        </p:spPr>
      </p:pic>
    </p:spTree>
    <p:extLst>
      <p:ext uri="{BB962C8B-B14F-4D97-AF65-F5344CB8AC3E}">
        <p14:creationId xmlns:p14="http://schemas.microsoft.com/office/powerpoint/2010/main" val="1892135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C6B0D-1ACC-A18A-871D-AD7C6C26E9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B6F8E2-0714-B871-AE0C-6E9204F16863}"/>
              </a:ext>
            </a:extLst>
          </p:cNvPr>
          <p:cNvSpPr>
            <a:spLocks noGrp="1"/>
          </p:cNvSpPr>
          <p:nvPr>
            <p:ph type="title"/>
          </p:nvPr>
        </p:nvSpPr>
        <p:spPr>
          <a:xfrm>
            <a:off x="801845" y="0"/>
            <a:ext cx="9858375" cy="1325563"/>
          </a:xfrm>
        </p:spPr>
        <p:txBody>
          <a:bodyPr>
            <a:normAutofit/>
          </a:bodyPr>
          <a:lstStyle/>
          <a:p>
            <a:r>
              <a:rPr lang="en-US" sz="2400" dirty="0">
                <a:solidFill>
                  <a:schemeClr val="bg1"/>
                </a:solidFill>
              </a:rPr>
              <a:t>Work Incentives: Extended Period of Eligibility</a:t>
            </a:r>
          </a:p>
        </p:txBody>
      </p:sp>
      <p:sp>
        <p:nvSpPr>
          <p:cNvPr id="8" name="TextBox 7">
            <a:extLst>
              <a:ext uri="{FF2B5EF4-FFF2-40B4-BE49-F238E27FC236}">
                <a16:creationId xmlns:a16="http://schemas.microsoft.com/office/drawing/2014/main" id="{EE79DD35-A84F-E6E5-9341-7CFC32E4688A}"/>
              </a:ext>
            </a:extLst>
          </p:cNvPr>
          <p:cNvSpPr txBox="1"/>
          <p:nvPr/>
        </p:nvSpPr>
        <p:spPr>
          <a:xfrm>
            <a:off x="2828040" y="5378322"/>
            <a:ext cx="7051249" cy="369332"/>
          </a:xfrm>
          <a:prstGeom prst="rect">
            <a:avLst/>
          </a:prstGeom>
          <a:noFill/>
        </p:spPr>
        <p:txBody>
          <a:bodyPr wrap="square" rtlCol="0">
            <a:spAutoFit/>
          </a:bodyPr>
          <a:lstStyle/>
          <a:p>
            <a:r>
              <a:rPr lang="en-US" dirty="0"/>
              <a:t>Google “SSA Red Book” for More Info on Work Incentive Programs </a:t>
            </a:r>
          </a:p>
        </p:txBody>
      </p:sp>
      <p:pic>
        <p:nvPicPr>
          <p:cNvPr id="4" name="Picture 3">
            <a:extLst>
              <a:ext uri="{FF2B5EF4-FFF2-40B4-BE49-F238E27FC236}">
                <a16:creationId xmlns:a16="http://schemas.microsoft.com/office/drawing/2014/main" id="{8E94021C-6F67-9279-29F9-81AF1D481644}"/>
              </a:ext>
            </a:extLst>
          </p:cNvPr>
          <p:cNvPicPr>
            <a:picLocks noChangeAspect="1"/>
          </p:cNvPicPr>
          <p:nvPr/>
        </p:nvPicPr>
        <p:blipFill>
          <a:blip r:embed="rId2"/>
          <a:stretch>
            <a:fillRect/>
          </a:stretch>
        </p:blipFill>
        <p:spPr>
          <a:xfrm>
            <a:off x="1738537" y="1082210"/>
            <a:ext cx="9230256" cy="4129325"/>
          </a:xfrm>
          <a:prstGeom prst="rect">
            <a:avLst/>
          </a:prstGeom>
        </p:spPr>
      </p:pic>
    </p:spTree>
    <p:extLst>
      <p:ext uri="{BB962C8B-B14F-4D97-AF65-F5344CB8AC3E}">
        <p14:creationId xmlns:p14="http://schemas.microsoft.com/office/powerpoint/2010/main" val="2465112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D06A1-CDC4-3C09-BEF7-EF7912997B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F5CBD4-0327-F4C1-F8AD-4DA03AE7E135}"/>
              </a:ext>
            </a:extLst>
          </p:cNvPr>
          <p:cNvSpPr>
            <a:spLocks noGrp="1"/>
          </p:cNvSpPr>
          <p:nvPr>
            <p:ph type="title"/>
          </p:nvPr>
        </p:nvSpPr>
        <p:spPr>
          <a:xfrm>
            <a:off x="1659975" y="0"/>
            <a:ext cx="9858375" cy="1325563"/>
          </a:xfrm>
        </p:spPr>
        <p:txBody>
          <a:bodyPr>
            <a:normAutofit/>
          </a:bodyPr>
          <a:lstStyle/>
          <a:p>
            <a:r>
              <a:rPr lang="en-US" sz="3600" dirty="0">
                <a:solidFill>
                  <a:schemeClr val="bg1"/>
                </a:solidFill>
              </a:rPr>
              <a:t>Work Incentives: SSI Only</a:t>
            </a:r>
          </a:p>
        </p:txBody>
      </p:sp>
      <p:sp>
        <p:nvSpPr>
          <p:cNvPr id="4" name="Content Placeholder 3">
            <a:extLst>
              <a:ext uri="{FF2B5EF4-FFF2-40B4-BE49-F238E27FC236}">
                <a16:creationId xmlns:a16="http://schemas.microsoft.com/office/drawing/2014/main" id="{24B3DC84-B065-35C6-476A-CC2FF0514F92}"/>
              </a:ext>
            </a:extLst>
          </p:cNvPr>
          <p:cNvSpPr>
            <a:spLocks noGrp="1"/>
          </p:cNvSpPr>
          <p:nvPr>
            <p:ph idx="1"/>
          </p:nvPr>
        </p:nvSpPr>
        <p:spPr/>
        <p:txBody>
          <a:bodyPr>
            <a:normAutofit lnSpcReduction="10000"/>
          </a:bodyPr>
          <a:lstStyle/>
          <a:p>
            <a:r>
              <a:rPr lang="en-US" dirty="0"/>
              <a:t>Earned Income Exclusion</a:t>
            </a:r>
          </a:p>
          <a:p>
            <a:r>
              <a:rPr lang="en-US" dirty="0"/>
              <a:t>Student Earned Income Exclusion</a:t>
            </a:r>
          </a:p>
          <a:p>
            <a:r>
              <a:rPr lang="en-US" dirty="0"/>
              <a:t>Special SSI Payments for People Who Work</a:t>
            </a:r>
          </a:p>
          <a:p>
            <a:r>
              <a:rPr lang="en-US" dirty="0"/>
              <a:t>Reinstating SSI Eligibility Without a New Application </a:t>
            </a:r>
          </a:p>
          <a:p>
            <a:r>
              <a:rPr lang="en-US" dirty="0"/>
              <a:t>Special Benefits if You are Eligible Under 1619 &amp; Enter a Medical Facility</a:t>
            </a:r>
          </a:p>
          <a:p>
            <a:r>
              <a:rPr lang="en-US" dirty="0"/>
              <a:t>Medicaid While Working </a:t>
            </a:r>
          </a:p>
          <a:p>
            <a:r>
              <a:rPr lang="en-US" dirty="0"/>
              <a:t>Resource Exclusions</a:t>
            </a:r>
          </a:p>
          <a:p>
            <a:r>
              <a:rPr lang="en-US" dirty="0"/>
              <a:t>AmeriCorps</a:t>
            </a:r>
          </a:p>
        </p:txBody>
      </p:sp>
      <p:sp>
        <p:nvSpPr>
          <p:cNvPr id="8" name="TextBox 7">
            <a:extLst>
              <a:ext uri="{FF2B5EF4-FFF2-40B4-BE49-F238E27FC236}">
                <a16:creationId xmlns:a16="http://schemas.microsoft.com/office/drawing/2014/main" id="{7C1DD6AD-EB2F-63C6-A546-4158D2062EB0}"/>
              </a:ext>
            </a:extLst>
          </p:cNvPr>
          <p:cNvSpPr txBox="1"/>
          <p:nvPr/>
        </p:nvSpPr>
        <p:spPr>
          <a:xfrm>
            <a:off x="2570375" y="5463341"/>
            <a:ext cx="7051249" cy="369332"/>
          </a:xfrm>
          <a:prstGeom prst="rect">
            <a:avLst/>
          </a:prstGeom>
          <a:noFill/>
        </p:spPr>
        <p:txBody>
          <a:bodyPr wrap="square" rtlCol="0">
            <a:spAutoFit/>
          </a:bodyPr>
          <a:lstStyle/>
          <a:p>
            <a:r>
              <a:rPr lang="en-US" dirty="0"/>
              <a:t>Google “SSA Red Book” for More Info on Work Incentive Programs </a:t>
            </a:r>
          </a:p>
        </p:txBody>
      </p:sp>
    </p:spTree>
    <p:extLst>
      <p:ext uri="{BB962C8B-B14F-4D97-AF65-F5344CB8AC3E}">
        <p14:creationId xmlns:p14="http://schemas.microsoft.com/office/powerpoint/2010/main" val="1395790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069033-7578-0F24-09A5-E75A12320BC1}"/>
              </a:ext>
            </a:extLst>
          </p:cNvPr>
          <p:cNvSpPr>
            <a:spLocks noGrp="1"/>
          </p:cNvSpPr>
          <p:nvPr>
            <p:ph type="title"/>
          </p:nvPr>
        </p:nvSpPr>
        <p:spPr>
          <a:xfrm>
            <a:off x="7059302" y="145952"/>
            <a:ext cx="10515600" cy="1325563"/>
          </a:xfrm>
        </p:spPr>
        <p:txBody>
          <a:bodyPr/>
          <a:lstStyle/>
          <a:p>
            <a:r>
              <a:rPr lang="en-US" dirty="0"/>
              <a:t>visit us @ getssd.com</a:t>
            </a:r>
          </a:p>
        </p:txBody>
      </p:sp>
      <p:pic>
        <p:nvPicPr>
          <p:cNvPr id="1026" name="Picture 2" descr="attorney-Kevin-Kerr">
            <a:extLst>
              <a:ext uri="{FF2B5EF4-FFF2-40B4-BE49-F238E27FC236}">
                <a16:creationId xmlns:a16="http://schemas.microsoft.com/office/drawing/2014/main" id="{EC15F38E-2139-31AF-BB2F-25CC22BCA31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5788" y="1471512"/>
            <a:ext cx="3135470" cy="372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ra-R-Carroll">
            <a:extLst>
              <a:ext uri="{FF2B5EF4-FFF2-40B4-BE49-F238E27FC236}">
                <a16:creationId xmlns:a16="http://schemas.microsoft.com/office/drawing/2014/main" id="{7188AEDF-C0CA-5FC6-C3D1-D21B5210716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49657" y="1471512"/>
            <a:ext cx="3135470" cy="3729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661934-B2DB-75A0-C6D5-B36E2EB9B038}"/>
              </a:ext>
            </a:extLst>
          </p:cNvPr>
          <p:cNvSpPr txBox="1"/>
          <p:nvPr/>
        </p:nvSpPr>
        <p:spPr>
          <a:xfrm>
            <a:off x="755794" y="5108481"/>
            <a:ext cx="3135470" cy="369332"/>
          </a:xfrm>
          <a:prstGeom prst="rect">
            <a:avLst/>
          </a:prstGeom>
          <a:noFill/>
        </p:spPr>
        <p:txBody>
          <a:bodyPr wrap="square" rtlCol="0">
            <a:spAutoFit/>
          </a:bodyPr>
          <a:lstStyle/>
          <a:p>
            <a:r>
              <a:rPr lang="en-US" dirty="0"/>
              <a:t>kevin.kerr@getssd.com</a:t>
            </a:r>
          </a:p>
        </p:txBody>
      </p:sp>
      <p:sp>
        <p:nvSpPr>
          <p:cNvPr id="3" name="TextBox 2">
            <a:extLst>
              <a:ext uri="{FF2B5EF4-FFF2-40B4-BE49-F238E27FC236}">
                <a16:creationId xmlns:a16="http://schemas.microsoft.com/office/drawing/2014/main" id="{F9B51944-B91C-093E-4ABC-2AD32EC332B6}"/>
              </a:ext>
            </a:extLst>
          </p:cNvPr>
          <p:cNvSpPr txBox="1"/>
          <p:nvPr/>
        </p:nvSpPr>
        <p:spPr>
          <a:xfrm>
            <a:off x="8741886" y="5135915"/>
            <a:ext cx="3135470" cy="369332"/>
          </a:xfrm>
          <a:prstGeom prst="rect">
            <a:avLst/>
          </a:prstGeom>
          <a:noFill/>
        </p:spPr>
        <p:txBody>
          <a:bodyPr wrap="square" rtlCol="0">
            <a:spAutoFit/>
          </a:bodyPr>
          <a:lstStyle/>
          <a:p>
            <a:r>
              <a:rPr lang="en-US" dirty="0"/>
              <a:t>sara.carroll@getssd.com</a:t>
            </a:r>
          </a:p>
        </p:txBody>
      </p:sp>
      <p:pic>
        <p:nvPicPr>
          <p:cNvPr id="1032" name="Picture 8" descr="Amanda-J-Robichaux">
            <a:extLst>
              <a:ext uri="{FF2B5EF4-FFF2-40B4-BE49-F238E27FC236}">
                <a16:creationId xmlns:a16="http://schemas.microsoft.com/office/drawing/2014/main" id="{90A46B37-FB75-784D-874E-7BAFD3B6C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158" y="1471512"/>
            <a:ext cx="3135470" cy="3729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E76022-99A5-534D-20E3-15E348F3DB97}"/>
              </a:ext>
            </a:extLst>
          </p:cNvPr>
          <p:cNvSpPr txBox="1"/>
          <p:nvPr/>
        </p:nvSpPr>
        <p:spPr>
          <a:xfrm>
            <a:off x="4339214" y="5130284"/>
            <a:ext cx="3431357" cy="369332"/>
          </a:xfrm>
          <a:prstGeom prst="rect">
            <a:avLst/>
          </a:prstGeom>
          <a:noFill/>
        </p:spPr>
        <p:txBody>
          <a:bodyPr wrap="square" rtlCol="0">
            <a:spAutoFit/>
          </a:bodyPr>
          <a:lstStyle/>
          <a:p>
            <a:r>
              <a:rPr lang="en-US" dirty="0"/>
              <a:t>amanda.robichaux@getssd.com</a:t>
            </a:r>
          </a:p>
        </p:txBody>
      </p:sp>
    </p:spTree>
    <p:extLst>
      <p:ext uri="{BB962C8B-B14F-4D97-AF65-F5344CB8AC3E}">
        <p14:creationId xmlns:p14="http://schemas.microsoft.com/office/powerpoint/2010/main" val="388093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72D7A-26A1-02C1-EB8B-2498100827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7CE0C7-4404-6199-5F2D-943F2B008B77}"/>
              </a:ext>
            </a:extLst>
          </p:cNvPr>
          <p:cNvSpPr>
            <a:spLocks noGrp="1"/>
          </p:cNvSpPr>
          <p:nvPr>
            <p:ph type="title"/>
          </p:nvPr>
        </p:nvSpPr>
        <p:spPr>
          <a:xfrm>
            <a:off x="3221488" y="0"/>
            <a:ext cx="3108973" cy="1325563"/>
          </a:xfrm>
        </p:spPr>
        <p:txBody>
          <a:bodyPr>
            <a:normAutofit/>
          </a:bodyPr>
          <a:lstStyle/>
          <a:p>
            <a:r>
              <a:rPr lang="en-US" sz="3600" dirty="0">
                <a:solidFill>
                  <a:schemeClr val="bg1"/>
                </a:solidFill>
              </a:rPr>
              <a:t>Getting Paid</a:t>
            </a:r>
          </a:p>
        </p:txBody>
      </p:sp>
      <p:sp>
        <p:nvSpPr>
          <p:cNvPr id="4" name="Content Placeholder 3">
            <a:extLst>
              <a:ext uri="{FF2B5EF4-FFF2-40B4-BE49-F238E27FC236}">
                <a16:creationId xmlns:a16="http://schemas.microsoft.com/office/drawing/2014/main" id="{34410459-6125-4E36-C47E-C6E9BF5AA4BD}"/>
              </a:ext>
            </a:extLst>
          </p:cNvPr>
          <p:cNvSpPr>
            <a:spLocks noGrp="1"/>
          </p:cNvSpPr>
          <p:nvPr>
            <p:ph idx="1"/>
          </p:nvPr>
        </p:nvSpPr>
        <p:spPr/>
        <p:txBody>
          <a:bodyPr/>
          <a:lstStyle/>
          <a:p>
            <a:r>
              <a:rPr lang="en-US" dirty="0"/>
              <a:t>Tracking</a:t>
            </a:r>
          </a:p>
          <a:p>
            <a:pPr lvl="1"/>
            <a:r>
              <a:rPr lang="en-US" dirty="0"/>
              <a:t>The Way We Do It</a:t>
            </a:r>
          </a:p>
          <a:p>
            <a:pPr lvl="2"/>
            <a:r>
              <a:rPr lang="en-US" dirty="0"/>
              <a:t>Probable Fee</a:t>
            </a:r>
          </a:p>
          <a:p>
            <a:pPr lvl="2"/>
            <a:r>
              <a:rPr lang="en-US" dirty="0"/>
              <a:t>SSI/SSD Set Fee</a:t>
            </a:r>
          </a:p>
          <a:p>
            <a:pPr lvl="2"/>
            <a:r>
              <a:rPr lang="en-US" dirty="0"/>
              <a:t>Collected Fee</a:t>
            </a:r>
          </a:p>
          <a:p>
            <a:r>
              <a:rPr lang="en-US" dirty="0"/>
              <a:t>Most Common Obstacles</a:t>
            </a:r>
          </a:p>
          <a:p>
            <a:pPr lvl="1"/>
            <a:r>
              <a:rPr lang="en-US" dirty="0"/>
              <a:t>SSA </a:t>
            </a:r>
            <a:r>
              <a:rPr lang="en-US" dirty="0" err="1"/>
              <a:t>F’Ups</a:t>
            </a:r>
            <a:r>
              <a:rPr lang="en-US" dirty="0"/>
              <a:t>: No NOA/No Fee Auth – Automate &amp; Escalate Follow Up</a:t>
            </a:r>
          </a:p>
          <a:p>
            <a:pPr lvl="1"/>
            <a:r>
              <a:rPr lang="en-US" dirty="0"/>
              <a:t>Fee petitions – Avoid them </a:t>
            </a:r>
          </a:p>
          <a:p>
            <a:pPr lvl="1"/>
            <a:r>
              <a:rPr lang="en-US" dirty="0"/>
              <a:t>Fee Agreement Disapprovals – Appeal them</a:t>
            </a:r>
          </a:p>
          <a:p>
            <a:pPr lvl="1"/>
            <a:r>
              <a:rPr lang="en-US" dirty="0"/>
              <a:t>Fees incorrectly distributed to clients – Good Luck</a:t>
            </a:r>
          </a:p>
          <a:p>
            <a:endParaRPr lang="en-US" dirty="0"/>
          </a:p>
        </p:txBody>
      </p:sp>
    </p:spTree>
    <p:extLst>
      <p:ext uri="{BB962C8B-B14F-4D97-AF65-F5344CB8AC3E}">
        <p14:creationId xmlns:p14="http://schemas.microsoft.com/office/powerpoint/2010/main" val="157516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92C4-1F40-A8ED-C264-7562771C496E}"/>
              </a:ext>
            </a:extLst>
          </p:cNvPr>
          <p:cNvSpPr>
            <a:spLocks noGrp="1"/>
          </p:cNvSpPr>
          <p:nvPr>
            <p:ph type="title"/>
          </p:nvPr>
        </p:nvSpPr>
        <p:spPr/>
        <p:txBody>
          <a:bodyPr>
            <a:normAutofit fontScale="90000"/>
          </a:bodyPr>
          <a:lstStyle/>
          <a:p>
            <a:r>
              <a:rPr lang="en-US" dirty="0"/>
              <a:t>New SSA Fee Portal</a:t>
            </a:r>
          </a:p>
        </p:txBody>
      </p:sp>
      <p:sp>
        <p:nvSpPr>
          <p:cNvPr id="3" name="Content Placeholder 2">
            <a:extLst>
              <a:ext uri="{FF2B5EF4-FFF2-40B4-BE49-F238E27FC236}">
                <a16:creationId xmlns:a16="http://schemas.microsoft.com/office/drawing/2014/main" id="{913308B8-D146-077F-982B-C0CFBF07DBB9}"/>
              </a:ext>
            </a:extLst>
          </p:cNvPr>
          <p:cNvSpPr>
            <a:spLocks noGrp="1"/>
          </p:cNvSpPr>
          <p:nvPr>
            <p:ph idx="1"/>
          </p:nvPr>
        </p:nvSpPr>
        <p:spPr/>
        <p:txBody>
          <a:bodyPr>
            <a:normAutofit/>
          </a:bodyPr>
          <a:lstStyle/>
          <a:p>
            <a:r>
              <a:rPr lang="en-US" sz="2000" dirty="0">
                <a:effectLst/>
                <a:latin typeface="Aptos" panose="020B0004020202020204" pitchFamily="34" charset="0"/>
                <a:ea typeface="Aptos" panose="020B0004020202020204" pitchFamily="34" charset="0"/>
              </a:rPr>
              <a:t>https://secure.ssa.gov/RIL/SiView.action?LVL=7&amp;URL=/prweb/PRAuth/app/aarps/external</a:t>
            </a:r>
          </a:p>
          <a:p>
            <a:r>
              <a:rPr lang="en-US" sz="2000" dirty="0">
                <a:latin typeface="Aptos" panose="020B0004020202020204" pitchFamily="34" charset="0"/>
              </a:rPr>
              <a:t>You need an id.me account; NOSSCR </a:t>
            </a:r>
            <a:r>
              <a:rPr lang="en-US" sz="2000" dirty="0" err="1">
                <a:latin typeface="Aptos" panose="020B0004020202020204" pitchFamily="34" charset="0"/>
              </a:rPr>
              <a:t>listserve</a:t>
            </a:r>
            <a:r>
              <a:rPr lang="en-US" sz="2000" dirty="0">
                <a:latin typeface="Aptos" panose="020B0004020202020204" pitchFamily="34" charset="0"/>
              </a:rPr>
              <a:t> has been helpful in getting people set-up.</a:t>
            </a:r>
          </a:p>
          <a:p>
            <a:pPr lvl="1"/>
            <a:r>
              <a:rPr lang="en-US" sz="2000" dirty="0">
                <a:latin typeface="Aptos" panose="020B0004020202020204" pitchFamily="34" charset="0"/>
              </a:rPr>
              <a:t>Thanks Jennifer Cronenberg!!!!</a:t>
            </a:r>
          </a:p>
          <a:p>
            <a:r>
              <a:rPr lang="en-US" sz="2000" dirty="0">
                <a:latin typeface="Aptos" panose="020B0004020202020204" pitchFamily="34" charset="0"/>
              </a:rPr>
              <a:t>As of writing this, the information seems minimal and not well-updated, but should be getting better (???)</a:t>
            </a:r>
          </a:p>
          <a:p>
            <a:r>
              <a:rPr lang="en-US" sz="2000" dirty="0">
                <a:latin typeface="Aptos" panose="020B0004020202020204" pitchFamily="34" charset="0"/>
              </a:rPr>
              <a:t>You can get information about initial and reconsideration</a:t>
            </a:r>
          </a:p>
          <a:p>
            <a:r>
              <a:rPr lang="en-US" sz="2000" dirty="0">
                <a:latin typeface="Aptos" panose="020B0004020202020204" pitchFamily="34" charset="0"/>
              </a:rPr>
              <a:t>3 categories of information</a:t>
            </a:r>
          </a:p>
          <a:p>
            <a:pPr lvl="1"/>
            <a:r>
              <a:rPr lang="en-US" sz="2000" dirty="0">
                <a:latin typeface="Aptos" panose="020B0004020202020204" pitchFamily="34" charset="0"/>
              </a:rPr>
              <a:t>Appointments as Representative – probably also </a:t>
            </a:r>
          </a:p>
          <a:p>
            <a:pPr lvl="1"/>
            <a:r>
              <a:rPr lang="en-US" sz="2000" dirty="0">
                <a:latin typeface="Aptos" panose="020B0004020202020204" pitchFamily="34" charset="0"/>
              </a:rPr>
              <a:t>Your “business information” (i.e. what firms they have you affiliated with)</a:t>
            </a:r>
          </a:p>
          <a:p>
            <a:pPr lvl="2"/>
            <a:r>
              <a:rPr lang="en-US" dirty="0">
                <a:latin typeface="Aptos" panose="020B0004020202020204" pitchFamily="34" charset="0"/>
              </a:rPr>
              <a:t>Do they ever remove any old firms; they keep paying your old firm!</a:t>
            </a:r>
          </a:p>
          <a:p>
            <a:pPr lvl="1"/>
            <a:r>
              <a:rPr lang="en-US" sz="2000" dirty="0">
                <a:latin typeface="Aptos" panose="020B0004020202020204" pitchFamily="34" charset="0"/>
              </a:rPr>
              <a:t>Fee Payment History – maybe?</a:t>
            </a:r>
          </a:p>
        </p:txBody>
      </p:sp>
    </p:spTree>
    <p:extLst>
      <p:ext uri="{BB962C8B-B14F-4D97-AF65-F5344CB8AC3E}">
        <p14:creationId xmlns:p14="http://schemas.microsoft.com/office/powerpoint/2010/main" val="69783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8F250-E8DD-7299-8F35-5A1E9AFF76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0C3C46-18D2-9D08-651C-E9B579313C97}"/>
              </a:ext>
            </a:extLst>
          </p:cNvPr>
          <p:cNvSpPr>
            <a:spLocks noGrp="1"/>
          </p:cNvSpPr>
          <p:nvPr>
            <p:ph type="title"/>
          </p:nvPr>
        </p:nvSpPr>
        <p:spPr>
          <a:xfrm>
            <a:off x="3559112" y="0"/>
            <a:ext cx="3671681" cy="1325563"/>
          </a:xfrm>
        </p:spPr>
        <p:txBody>
          <a:bodyPr>
            <a:normAutofit/>
          </a:bodyPr>
          <a:lstStyle/>
          <a:p>
            <a:r>
              <a:rPr lang="en-US" sz="3600" dirty="0">
                <a:solidFill>
                  <a:schemeClr val="bg1"/>
                </a:solidFill>
              </a:rPr>
              <a:t>Fee Petitions</a:t>
            </a:r>
          </a:p>
        </p:txBody>
      </p:sp>
      <p:sp>
        <p:nvSpPr>
          <p:cNvPr id="4" name="Content Placeholder 3">
            <a:extLst>
              <a:ext uri="{FF2B5EF4-FFF2-40B4-BE49-F238E27FC236}">
                <a16:creationId xmlns:a16="http://schemas.microsoft.com/office/drawing/2014/main" id="{9DB5D764-0759-FD98-D7E4-807AC5AD2C3F}"/>
              </a:ext>
            </a:extLst>
          </p:cNvPr>
          <p:cNvSpPr>
            <a:spLocks noGrp="1"/>
          </p:cNvSpPr>
          <p:nvPr>
            <p:ph idx="1"/>
          </p:nvPr>
        </p:nvSpPr>
        <p:spPr/>
        <p:txBody>
          <a:bodyPr>
            <a:normAutofit/>
          </a:bodyPr>
          <a:lstStyle/>
          <a:p>
            <a:r>
              <a:rPr lang="en-US" dirty="0"/>
              <a:t>If a client fired you and you would like to collect a fee you should submit a fee petition intent letter. </a:t>
            </a:r>
          </a:p>
          <a:p>
            <a:pPr lvl="1"/>
            <a:r>
              <a:rPr lang="en-US" dirty="0"/>
              <a:t>Determine if it should be sent to the field office or hearings office. </a:t>
            </a:r>
          </a:p>
          <a:p>
            <a:r>
              <a:rPr lang="en-US" dirty="0"/>
              <a:t>If there is a prior rep, or it is a USDC case, make sure you are tracking time.</a:t>
            </a:r>
          </a:p>
          <a:p>
            <a:r>
              <a:rPr lang="en-US" dirty="0"/>
              <a:t>The ALJ is now authorized to decide up to $15,000.</a:t>
            </a:r>
          </a:p>
          <a:p>
            <a:pPr marL="0" indent="0">
              <a:buNone/>
            </a:pPr>
            <a:endParaRPr lang="en-US" dirty="0"/>
          </a:p>
          <a:p>
            <a:endParaRPr lang="en-US" dirty="0"/>
          </a:p>
        </p:txBody>
      </p:sp>
    </p:spTree>
    <p:extLst>
      <p:ext uri="{BB962C8B-B14F-4D97-AF65-F5344CB8AC3E}">
        <p14:creationId xmlns:p14="http://schemas.microsoft.com/office/powerpoint/2010/main" val="418896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6D89F-5D84-11DD-8DA5-4591E11697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E91E37-4F62-29C9-A9C2-B785AE4ACBEC}"/>
              </a:ext>
            </a:extLst>
          </p:cNvPr>
          <p:cNvSpPr>
            <a:spLocks noGrp="1"/>
          </p:cNvSpPr>
          <p:nvPr>
            <p:ph type="title"/>
          </p:nvPr>
        </p:nvSpPr>
        <p:spPr>
          <a:xfrm>
            <a:off x="1166812" y="0"/>
            <a:ext cx="9858375" cy="1325563"/>
          </a:xfrm>
        </p:spPr>
        <p:txBody>
          <a:bodyPr>
            <a:normAutofit/>
          </a:bodyPr>
          <a:lstStyle/>
          <a:p>
            <a:r>
              <a:rPr lang="en-US" sz="3600" dirty="0">
                <a:solidFill>
                  <a:schemeClr val="bg1"/>
                </a:solidFill>
              </a:rPr>
              <a:t>Fee Agreement Disapprovals</a:t>
            </a:r>
          </a:p>
        </p:txBody>
      </p:sp>
      <p:sp>
        <p:nvSpPr>
          <p:cNvPr id="4" name="Content Placeholder 3">
            <a:extLst>
              <a:ext uri="{FF2B5EF4-FFF2-40B4-BE49-F238E27FC236}">
                <a16:creationId xmlns:a16="http://schemas.microsoft.com/office/drawing/2014/main" id="{0D652786-29AE-DD56-B21B-F17F7EC8F234}"/>
              </a:ext>
            </a:extLst>
          </p:cNvPr>
          <p:cNvSpPr>
            <a:spLocks noGrp="1"/>
          </p:cNvSpPr>
          <p:nvPr>
            <p:ph idx="1"/>
          </p:nvPr>
        </p:nvSpPr>
        <p:spPr/>
        <p:txBody>
          <a:bodyPr>
            <a:normAutofit/>
          </a:bodyPr>
          <a:lstStyle/>
          <a:p>
            <a:r>
              <a:rPr lang="en-US" dirty="0"/>
              <a:t>Appeal to the RCALJ</a:t>
            </a:r>
          </a:p>
          <a:p>
            <a:r>
              <a:rPr lang="en-US" dirty="0"/>
              <a:t>Most common issues are prior reps and “two-tiered fee agreements.”</a:t>
            </a:r>
          </a:p>
          <a:p>
            <a:r>
              <a:rPr lang="en-US" dirty="0"/>
              <a:t>From time-to-time ALJs will try to punish you by reducing/not approving your fee.</a:t>
            </a:r>
          </a:p>
          <a:p>
            <a:r>
              <a:rPr lang="en-US" dirty="0"/>
              <a:t>If there was a prior rep who did not waive fees, you will need to submit a Fee Petition. </a:t>
            </a:r>
          </a:p>
          <a:p>
            <a:pPr marL="0" indent="0">
              <a:buNone/>
            </a:pPr>
            <a:endParaRPr lang="en-US" dirty="0"/>
          </a:p>
          <a:p>
            <a:endParaRPr lang="en-US" dirty="0"/>
          </a:p>
        </p:txBody>
      </p:sp>
    </p:spTree>
    <p:extLst>
      <p:ext uri="{BB962C8B-B14F-4D97-AF65-F5344CB8AC3E}">
        <p14:creationId xmlns:p14="http://schemas.microsoft.com/office/powerpoint/2010/main" val="102718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A3D4607D-DBAC-4605-BF7A-5B69788EB49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9F71D1F3-CF21-479C-9B2D-5DD2248474B8}"/>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B77CDBAC-A9D0-4361-97A1-202574A1F15B}"/>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6F0BF43D-AAEF-4BE7-8A83-AC0C5C60F54F}"/>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6F39E72D-AFD2-4D29-9D37-5624682E6EC5}"/>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D55679B4-43D7-4520-965F-BD3E4A5F7AD3}"/>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99109010-B45F-4A70-930B-68CBBF071DA1}"/>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1975E780-A01C-49A6-9CFE-8635C5BCB3F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ing 2025 National Conference Slides" id="{48C53007-9E3F-4FF0-A357-83577D97FD30}" vid="{D92A8520-03EC-4920-96F4-91F86004C2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02d0a29-e907-403e-adfe-9b88e2977b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EE488B6A4DAC4AB9DB5674F1F1246E" ma:contentTypeVersion="17" ma:contentTypeDescription="Create a new document." ma:contentTypeScope="" ma:versionID="12fe9330a12f01259a8ea80fd85618fa">
  <xsd:schema xmlns:xsd="http://www.w3.org/2001/XMLSchema" xmlns:xs="http://www.w3.org/2001/XMLSchema" xmlns:p="http://schemas.microsoft.com/office/2006/metadata/properties" xmlns:ns3="2a7daddb-a64d-4c24-9443-831078c87f1b" xmlns:ns4="202d0a29-e907-403e-adfe-9b88e2977be4" targetNamespace="http://schemas.microsoft.com/office/2006/metadata/properties" ma:root="true" ma:fieldsID="af400e0281a11da362781c9a05ae1f24" ns3:_="" ns4:_="">
    <xsd:import namespace="2a7daddb-a64d-4c24-9443-831078c87f1b"/>
    <xsd:import namespace="202d0a29-e907-403e-adfe-9b88e2977be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4:MediaServiceDateTake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7daddb-a64d-4c24-9443-831078c87f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d0a29-e907-403e-adfe-9b88e2977b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FE4F53-E82D-465E-AE01-2C6AE4645F06}">
  <ds:schemaRefs>
    <ds:schemaRef ds:uri="http://schemas.microsoft.com/sharepoint/v3/contenttype/forms"/>
  </ds:schemaRefs>
</ds:datastoreItem>
</file>

<file path=customXml/itemProps2.xml><?xml version="1.0" encoding="utf-8"?>
<ds:datastoreItem xmlns:ds="http://schemas.openxmlformats.org/officeDocument/2006/customXml" ds:itemID="{D72FB14F-F8D9-4F12-8AA5-17969E0C083C}">
  <ds:schemaRefs>
    <ds:schemaRef ds:uri="2a7daddb-a64d-4c24-9443-831078c87f1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02d0a29-e907-403e-adfe-9b88e2977be4"/>
    <ds:schemaRef ds:uri="http://www.w3.org/XML/1998/namespace"/>
    <ds:schemaRef ds:uri="http://purl.org/dc/dcmitype/"/>
  </ds:schemaRefs>
</ds:datastoreItem>
</file>

<file path=customXml/itemProps3.xml><?xml version="1.0" encoding="utf-8"?>
<ds:datastoreItem xmlns:ds="http://schemas.openxmlformats.org/officeDocument/2006/customXml" ds:itemID="{77F6E06F-ABD5-4CEF-AD59-B17B2BEC8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7daddb-a64d-4c24-9443-831078c87f1b"/>
    <ds:schemaRef ds:uri="202d0a29-e907-403e-adfe-9b88e2977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332</TotalTime>
  <Words>5107</Words>
  <Application>Microsoft Office PowerPoint</Application>
  <PresentationFormat>Widescreen</PresentationFormat>
  <Paragraphs>366</Paragraphs>
  <Slides>59</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59</vt:i4>
      </vt:variant>
    </vt:vector>
  </HeadingPairs>
  <TitlesOfParts>
    <vt:vector size="72" baseType="lpstr">
      <vt:lpstr>Aptos</vt:lpstr>
      <vt:lpstr>Aptos Display</vt:lpstr>
      <vt:lpstr>Arial</vt:lpstr>
      <vt:lpstr>Open Sans</vt:lpstr>
      <vt:lpstr>Office Theme</vt:lpstr>
      <vt:lpstr>1_Custom Design</vt:lpstr>
      <vt:lpstr>2_Custom Design</vt:lpstr>
      <vt:lpstr>5_Custom Design</vt:lpstr>
      <vt:lpstr>Custom Design</vt:lpstr>
      <vt:lpstr>6_Custom Design</vt:lpstr>
      <vt:lpstr>3_Custom Design</vt:lpstr>
      <vt:lpstr>4_Custom Design</vt:lpstr>
      <vt:lpstr>7_Custom Design</vt:lpstr>
      <vt:lpstr>Your Client Won: Now What?</vt:lpstr>
      <vt:lpstr>Overview</vt:lpstr>
      <vt:lpstr>Fee Calculation: SSD/SSI</vt:lpstr>
      <vt:lpstr>Culbertson Fee</vt:lpstr>
      <vt:lpstr>Culbertson in Fee Agreement</vt:lpstr>
      <vt:lpstr>Getting Paid</vt:lpstr>
      <vt:lpstr>New SSA Fee Portal</vt:lpstr>
      <vt:lpstr>Fee Petitions</vt:lpstr>
      <vt:lpstr>Fee Agreement Disapprovals</vt:lpstr>
      <vt:lpstr>Fee Waivers</vt:lpstr>
      <vt:lpstr>Fee Authorizations</vt:lpstr>
      <vt:lpstr>PERC Meetings</vt:lpstr>
      <vt:lpstr>Notice of Disapproved Claims</vt:lpstr>
      <vt:lpstr>In-kind Support &amp; Maintenance (ISM) Appeals</vt:lpstr>
      <vt:lpstr>SSI Non-Pursue</vt:lpstr>
      <vt:lpstr>Auxiliary (Aux) Benefits</vt:lpstr>
      <vt:lpstr>SSI &amp; Requirement to Apply for Other Benefits</vt:lpstr>
      <vt:lpstr>Continuing Disability Reviews</vt:lpstr>
      <vt:lpstr>Representative Payees</vt:lpstr>
      <vt:lpstr>Workers’ Compensation Offset</vt:lpstr>
      <vt:lpstr>Workers’ Compensation Offset, cont.</vt:lpstr>
      <vt:lpstr>Workers’ Compensation Offset, cont.</vt:lpstr>
      <vt:lpstr>Workers’ Compensation Offset, cont.</vt:lpstr>
      <vt:lpstr>Workers’ Compensation Offset, cont.</vt:lpstr>
      <vt:lpstr>Long Term Disability (LTD)</vt:lpstr>
      <vt:lpstr>Onset Date Appeals</vt:lpstr>
      <vt:lpstr>Appealing Partially Favorable Decisions</vt:lpstr>
      <vt:lpstr>Closed Periods</vt:lpstr>
      <vt:lpstr>Don’t quit after an ALJ Win</vt:lpstr>
      <vt:lpstr>Screening for VA/TDIU</vt:lpstr>
      <vt:lpstr>Student Loan Forgiveness</vt:lpstr>
      <vt:lpstr>Medicare: Effective Date</vt:lpstr>
      <vt:lpstr>Medicare: Effective Date</vt:lpstr>
      <vt:lpstr>Medicare: Premiums</vt:lpstr>
      <vt:lpstr>Medicare: Penalties</vt:lpstr>
      <vt:lpstr>Medicare: Penalties</vt:lpstr>
      <vt:lpstr>Medicare: D plans</vt:lpstr>
      <vt:lpstr>Medicare: C plans</vt:lpstr>
      <vt:lpstr>Medicare: C plans</vt:lpstr>
      <vt:lpstr>Medicare: Other options</vt:lpstr>
      <vt:lpstr>Medicare: What you need to know</vt:lpstr>
      <vt:lpstr>Medicare: What do the client’s care about</vt:lpstr>
      <vt:lpstr>Work Incentives: SSD &amp; SSI</vt:lpstr>
      <vt:lpstr>Work Incentives: Subsidized Work</vt:lpstr>
      <vt:lpstr>Work Incentives: Sheltered Work</vt:lpstr>
      <vt:lpstr>Work Incentives: Unsuccessful Work Attempts</vt:lpstr>
      <vt:lpstr>Work Incentives: Impairment Related Work Expenses (IRWEs)</vt:lpstr>
      <vt:lpstr>Work Incentives: IRWEs, cont.</vt:lpstr>
      <vt:lpstr>Work Incentives: SSD Only</vt:lpstr>
      <vt:lpstr>Work Incentives: TWP</vt:lpstr>
      <vt:lpstr>Work Incentives: TWP, cont.</vt:lpstr>
      <vt:lpstr>Work Incentives: TWP, cont.</vt:lpstr>
      <vt:lpstr>Work Incentives: TWP, cont.</vt:lpstr>
      <vt:lpstr>Work Incentives: TWP, cont.</vt:lpstr>
      <vt:lpstr>Work Incentives: Extended Period of Eligibility</vt:lpstr>
      <vt:lpstr>Work Incentives: Extended Period of Eligibility</vt:lpstr>
      <vt:lpstr>Work Incentives: Extended Period of Eligibility</vt:lpstr>
      <vt:lpstr>Work Incentives: SSI Only</vt:lpstr>
      <vt:lpstr>visit us @ getssd.com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Sobol</dc:creator>
  <cp:lastModifiedBy>Kevin Kerr</cp:lastModifiedBy>
  <cp:revision>7</cp:revision>
  <dcterms:created xsi:type="dcterms:W3CDTF">2024-07-24T17:49:00Z</dcterms:created>
  <dcterms:modified xsi:type="dcterms:W3CDTF">2025-04-03T22:47:05Z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0x01010058EE488B6A4DAC4AB9DB5674F1F1246E</vt:lpwstr>
  </property>
</Properties>
</file>