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58" r:id="rId6"/>
    <p:sldMasterId id="2147483666" r:id="rId7"/>
    <p:sldMasterId id="2147483675" r:id="rId8"/>
    <p:sldMasterId id="2147483683" r:id="rId9"/>
    <p:sldMasterId id="2147483693" r:id="rId10"/>
  </p:sldMasterIdLst>
  <p:notesMasterIdLst>
    <p:notesMasterId r:id="rId62"/>
  </p:notesMasterIdLst>
  <p:sldIdLst>
    <p:sldId id="256" r:id="rId11"/>
    <p:sldId id="271" r:id="rId12"/>
    <p:sldId id="279" r:id="rId13"/>
    <p:sldId id="297" r:id="rId14"/>
    <p:sldId id="294" r:id="rId15"/>
    <p:sldId id="295" r:id="rId16"/>
    <p:sldId id="296" r:id="rId17"/>
    <p:sldId id="302" r:id="rId18"/>
    <p:sldId id="303" r:id="rId19"/>
    <p:sldId id="293" r:id="rId20"/>
    <p:sldId id="281" r:id="rId21"/>
    <p:sldId id="261" r:id="rId22"/>
    <p:sldId id="287" r:id="rId23"/>
    <p:sldId id="289" r:id="rId24"/>
    <p:sldId id="280" r:id="rId25"/>
    <p:sldId id="304" r:id="rId26"/>
    <p:sldId id="264" r:id="rId27"/>
    <p:sldId id="315" r:id="rId28"/>
    <p:sldId id="308" r:id="rId29"/>
    <p:sldId id="311" r:id="rId30"/>
    <p:sldId id="290" r:id="rId31"/>
    <p:sldId id="291" r:id="rId32"/>
    <p:sldId id="298" r:id="rId33"/>
    <p:sldId id="299" r:id="rId34"/>
    <p:sldId id="314" r:id="rId35"/>
    <p:sldId id="301" r:id="rId36"/>
    <p:sldId id="323" r:id="rId37"/>
    <p:sldId id="324" r:id="rId38"/>
    <p:sldId id="325" r:id="rId39"/>
    <p:sldId id="318" r:id="rId40"/>
    <p:sldId id="321" r:id="rId41"/>
    <p:sldId id="269" r:id="rId42"/>
    <p:sldId id="307" r:id="rId43"/>
    <p:sldId id="283" r:id="rId44"/>
    <p:sldId id="263" r:id="rId45"/>
    <p:sldId id="320" r:id="rId46"/>
    <p:sldId id="282" r:id="rId47"/>
    <p:sldId id="275" r:id="rId48"/>
    <p:sldId id="286" r:id="rId49"/>
    <p:sldId id="285" r:id="rId50"/>
    <p:sldId id="306" r:id="rId51"/>
    <p:sldId id="322" r:id="rId52"/>
    <p:sldId id="316" r:id="rId53"/>
    <p:sldId id="317" r:id="rId54"/>
    <p:sldId id="268" r:id="rId55"/>
    <p:sldId id="273" r:id="rId56"/>
    <p:sldId id="305" r:id="rId57"/>
    <p:sldId id="276" r:id="rId58"/>
    <p:sldId id="309" r:id="rId59"/>
    <p:sldId id="313" r:id="rId60"/>
    <p:sldId id="272"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F289A-DDD8-47C9-9C90-1BF094D9CE51}" v="93" dt="2025-08-25T02:56:10.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2"/>
  </p:normalViewPr>
  <p:slideViewPr>
    <p:cSldViewPr snapToGrid="0">
      <p:cViewPr varScale="1">
        <p:scale>
          <a:sx n="104" d="100"/>
          <a:sy n="104" d="100"/>
        </p:scale>
        <p:origin x="6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EF9DA77-B281-4E09-A105-2C72D7BCF523}" type="datetimeFigureOut">
              <a:rPr lang="en-US" smtClean="0"/>
              <a:t>9/8/2025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879018D-BA3B-4FA7-A378-BD14850EB017}" type="slidenum">
              <a:rPr lang="en-US" smtClean="0"/>
              <a:t>‹#›</a:t>
            </a:fld>
            <a:endParaRPr lang="en-US"/>
          </a:p>
        </p:txBody>
      </p:sp>
    </p:spTree>
    <p:extLst>
      <p:ext uri="{BB962C8B-B14F-4D97-AF65-F5344CB8AC3E}">
        <p14:creationId xmlns:p14="http://schemas.microsoft.com/office/powerpoint/2010/main" val="243777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a:t>
            </a:fld>
            <a:endParaRPr lang="en-US"/>
          </a:p>
        </p:txBody>
      </p:sp>
    </p:spTree>
    <p:extLst>
      <p:ext uri="{BB962C8B-B14F-4D97-AF65-F5344CB8AC3E}">
        <p14:creationId xmlns:p14="http://schemas.microsoft.com/office/powerpoint/2010/main" val="3961034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10</a:t>
            </a:fld>
            <a:endParaRPr lang="en-US"/>
          </a:p>
        </p:txBody>
      </p:sp>
    </p:spTree>
    <p:extLst>
      <p:ext uri="{BB962C8B-B14F-4D97-AF65-F5344CB8AC3E}">
        <p14:creationId xmlns:p14="http://schemas.microsoft.com/office/powerpoint/2010/main" val="3344568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11</a:t>
            </a:fld>
            <a:endParaRPr lang="en-US"/>
          </a:p>
        </p:txBody>
      </p:sp>
    </p:spTree>
    <p:extLst>
      <p:ext uri="{BB962C8B-B14F-4D97-AF65-F5344CB8AC3E}">
        <p14:creationId xmlns:p14="http://schemas.microsoft.com/office/powerpoint/2010/main" val="336419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12</a:t>
            </a:fld>
            <a:endParaRPr lang="en-US"/>
          </a:p>
        </p:txBody>
      </p:sp>
    </p:spTree>
    <p:extLst>
      <p:ext uri="{BB962C8B-B14F-4D97-AF65-F5344CB8AC3E}">
        <p14:creationId xmlns:p14="http://schemas.microsoft.com/office/powerpoint/2010/main" val="670751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13</a:t>
            </a:fld>
            <a:endParaRPr lang="en-US"/>
          </a:p>
        </p:txBody>
      </p:sp>
    </p:spTree>
    <p:extLst>
      <p:ext uri="{BB962C8B-B14F-4D97-AF65-F5344CB8AC3E}">
        <p14:creationId xmlns:p14="http://schemas.microsoft.com/office/powerpoint/2010/main" val="563509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9018D-BA3B-4FA7-A378-BD14850EB017}" type="slidenum">
              <a:rPr lang="en-US" smtClean="0"/>
              <a:t>14</a:t>
            </a:fld>
            <a:endParaRPr lang="en-US"/>
          </a:p>
        </p:txBody>
      </p:sp>
    </p:spTree>
    <p:extLst>
      <p:ext uri="{BB962C8B-B14F-4D97-AF65-F5344CB8AC3E}">
        <p14:creationId xmlns:p14="http://schemas.microsoft.com/office/powerpoint/2010/main" val="4216411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15</a:t>
            </a:fld>
            <a:endParaRPr lang="en-US"/>
          </a:p>
        </p:txBody>
      </p:sp>
    </p:spTree>
    <p:extLst>
      <p:ext uri="{BB962C8B-B14F-4D97-AF65-F5344CB8AC3E}">
        <p14:creationId xmlns:p14="http://schemas.microsoft.com/office/powerpoint/2010/main" val="344282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16</a:t>
            </a:fld>
            <a:endParaRPr lang="en-US"/>
          </a:p>
        </p:txBody>
      </p:sp>
    </p:spTree>
    <p:extLst>
      <p:ext uri="{BB962C8B-B14F-4D97-AF65-F5344CB8AC3E}">
        <p14:creationId xmlns:p14="http://schemas.microsoft.com/office/powerpoint/2010/main" val="54607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17</a:t>
            </a:fld>
            <a:endParaRPr lang="en-US"/>
          </a:p>
        </p:txBody>
      </p:sp>
    </p:spTree>
    <p:extLst>
      <p:ext uri="{BB962C8B-B14F-4D97-AF65-F5344CB8AC3E}">
        <p14:creationId xmlns:p14="http://schemas.microsoft.com/office/powerpoint/2010/main" val="386888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18</a:t>
            </a:fld>
            <a:endParaRPr lang="en-US"/>
          </a:p>
        </p:txBody>
      </p:sp>
    </p:spTree>
    <p:extLst>
      <p:ext uri="{BB962C8B-B14F-4D97-AF65-F5344CB8AC3E}">
        <p14:creationId xmlns:p14="http://schemas.microsoft.com/office/powerpoint/2010/main" val="28861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19</a:t>
            </a:fld>
            <a:endParaRPr lang="en-US"/>
          </a:p>
        </p:txBody>
      </p:sp>
    </p:spTree>
    <p:extLst>
      <p:ext uri="{BB962C8B-B14F-4D97-AF65-F5344CB8AC3E}">
        <p14:creationId xmlns:p14="http://schemas.microsoft.com/office/powerpoint/2010/main" val="1609134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a:t>
            </a:fld>
            <a:endParaRPr lang="en-US"/>
          </a:p>
        </p:txBody>
      </p:sp>
    </p:spTree>
    <p:extLst>
      <p:ext uri="{BB962C8B-B14F-4D97-AF65-F5344CB8AC3E}">
        <p14:creationId xmlns:p14="http://schemas.microsoft.com/office/powerpoint/2010/main" val="120866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20</a:t>
            </a:fld>
            <a:endParaRPr lang="en-US"/>
          </a:p>
        </p:txBody>
      </p:sp>
    </p:spTree>
    <p:extLst>
      <p:ext uri="{BB962C8B-B14F-4D97-AF65-F5344CB8AC3E}">
        <p14:creationId xmlns:p14="http://schemas.microsoft.com/office/powerpoint/2010/main" val="841693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21</a:t>
            </a:fld>
            <a:endParaRPr lang="en-US"/>
          </a:p>
        </p:txBody>
      </p:sp>
    </p:spTree>
    <p:extLst>
      <p:ext uri="{BB962C8B-B14F-4D97-AF65-F5344CB8AC3E}">
        <p14:creationId xmlns:p14="http://schemas.microsoft.com/office/powerpoint/2010/main" val="4260612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22</a:t>
            </a:fld>
            <a:endParaRPr lang="en-US"/>
          </a:p>
        </p:txBody>
      </p:sp>
    </p:spTree>
    <p:extLst>
      <p:ext uri="{BB962C8B-B14F-4D97-AF65-F5344CB8AC3E}">
        <p14:creationId xmlns:p14="http://schemas.microsoft.com/office/powerpoint/2010/main" val="3445474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23</a:t>
            </a:fld>
            <a:endParaRPr lang="en-US"/>
          </a:p>
        </p:txBody>
      </p:sp>
    </p:spTree>
    <p:extLst>
      <p:ext uri="{BB962C8B-B14F-4D97-AF65-F5344CB8AC3E}">
        <p14:creationId xmlns:p14="http://schemas.microsoft.com/office/powerpoint/2010/main" val="3516381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24</a:t>
            </a:fld>
            <a:endParaRPr lang="en-US"/>
          </a:p>
        </p:txBody>
      </p:sp>
    </p:spTree>
    <p:extLst>
      <p:ext uri="{BB962C8B-B14F-4D97-AF65-F5344CB8AC3E}">
        <p14:creationId xmlns:p14="http://schemas.microsoft.com/office/powerpoint/2010/main" val="2932645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25</a:t>
            </a:fld>
            <a:endParaRPr lang="en-US"/>
          </a:p>
        </p:txBody>
      </p:sp>
    </p:spTree>
    <p:extLst>
      <p:ext uri="{BB962C8B-B14F-4D97-AF65-F5344CB8AC3E}">
        <p14:creationId xmlns:p14="http://schemas.microsoft.com/office/powerpoint/2010/main" val="3948443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26</a:t>
            </a:fld>
            <a:endParaRPr lang="en-US"/>
          </a:p>
        </p:txBody>
      </p:sp>
    </p:spTree>
    <p:extLst>
      <p:ext uri="{BB962C8B-B14F-4D97-AF65-F5344CB8AC3E}">
        <p14:creationId xmlns:p14="http://schemas.microsoft.com/office/powerpoint/2010/main" val="416024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9018D-BA3B-4FA7-A378-BD14850EB017}" type="slidenum">
              <a:rPr lang="en-US" smtClean="0"/>
              <a:t>27</a:t>
            </a:fld>
            <a:endParaRPr lang="en-US"/>
          </a:p>
        </p:txBody>
      </p:sp>
    </p:spTree>
    <p:extLst>
      <p:ext uri="{BB962C8B-B14F-4D97-AF65-F5344CB8AC3E}">
        <p14:creationId xmlns:p14="http://schemas.microsoft.com/office/powerpoint/2010/main" val="395299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EB6D6-0746-73E4-C035-686484774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6DB3B-7EE1-2CD4-2850-615D66B2C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996A1-3647-EAA5-12B3-C4A1B3543B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A56C6-DCD4-4B84-8375-E6A8F00CBB98}"/>
              </a:ext>
            </a:extLst>
          </p:cNvPr>
          <p:cNvSpPr>
            <a:spLocks noGrp="1"/>
          </p:cNvSpPr>
          <p:nvPr>
            <p:ph type="sldNum" sz="quarter" idx="5"/>
          </p:nvPr>
        </p:nvSpPr>
        <p:spPr/>
        <p:txBody>
          <a:bodyPr/>
          <a:lstStyle/>
          <a:p>
            <a:fld id="{A879018D-BA3B-4FA7-A378-BD14850EB017}" type="slidenum">
              <a:rPr lang="en-US" smtClean="0"/>
              <a:t>28</a:t>
            </a:fld>
            <a:endParaRPr lang="en-US"/>
          </a:p>
        </p:txBody>
      </p:sp>
    </p:spTree>
    <p:extLst>
      <p:ext uri="{BB962C8B-B14F-4D97-AF65-F5344CB8AC3E}">
        <p14:creationId xmlns:p14="http://schemas.microsoft.com/office/powerpoint/2010/main" val="1380825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36289-5BA0-6FE1-4B18-196B88026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CDC57-7BD8-56A3-3F17-350B3B50E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1FE8E-FF16-DA65-DE76-53BBC8A542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85F960-AE19-3663-BE09-9FBE01FDBE12}"/>
              </a:ext>
            </a:extLst>
          </p:cNvPr>
          <p:cNvSpPr>
            <a:spLocks noGrp="1"/>
          </p:cNvSpPr>
          <p:nvPr>
            <p:ph type="sldNum" sz="quarter" idx="5"/>
          </p:nvPr>
        </p:nvSpPr>
        <p:spPr/>
        <p:txBody>
          <a:bodyPr/>
          <a:lstStyle/>
          <a:p>
            <a:fld id="{A879018D-BA3B-4FA7-A378-BD14850EB017}" type="slidenum">
              <a:rPr lang="en-US" smtClean="0"/>
              <a:t>29</a:t>
            </a:fld>
            <a:endParaRPr lang="en-US"/>
          </a:p>
        </p:txBody>
      </p:sp>
    </p:spTree>
    <p:extLst>
      <p:ext uri="{BB962C8B-B14F-4D97-AF65-F5344CB8AC3E}">
        <p14:creationId xmlns:p14="http://schemas.microsoft.com/office/powerpoint/2010/main" val="370456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a:t>
            </a:fld>
            <a:endParaRPr lang="en-US"/>
          </a:p>
        </p:txBody>
      </p:sp>
    </p:spTree>
    <p:extLst>
      <p:ext uri="{BB962C8B-B14F-4D97-AF65-F5344CB8AC3E}">
        <p14:creationId xmlns:p14="http://schemas.microsoft.com/office/powerpoint/2010/main" val="3032202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30</a:t>
            </a:fld>
            <a:endParaRPr lang="en-US"/>
          </a:p>
        </p:txBody>
      </p:sp>
    </p:spTree>
    <p:extLst>
      <p:ext uri="{BB962C8B-B14F-4D97-AF65-F5344CB8AC3E}">
        <p14:creationId xmlns:p14="http://schemas.microsoft.com/office/powerpoint/2010/main" val="1737585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9018D-BA3B-4FA7-A378-BD14850EB017}" type="slidenum">
              <a:rPr lang="en-US" smtClean="0"/>
              <a:t>31</a:t>
            </a:fld>
            <a:endParaRPr lang="en-US"/>
          </a:p>
        </p:txBody>
      </p:sp>
    </p:spTree>
    <p:extLst>
      <p:ext uri="{BB962C8B-B14F-4D97-AF65-F5344CB8AC3E}">
        <p14:creationId xmlns:p14="http://schemas.microsoft.com/office/powerpoint/2010/main" val="186523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32</a:t>
            </a:fld>
            <a:endParaRPr lang="en-US"/>
          </a:p>
        </p:txBody>
      </p:sp>
    </p:spTree>
    <p:extLst>
      <p:ext uri="{BB962C8B-B14F-4D97-AF65-F5344CB8AC3E}">
        <p14:creationId xmlns:p14="http://schemas.microsoft.com/office/powerpoint/2010/main" val="3043457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33</a:t>
            </a:fld>
            <a:endParaRPr lang="en-US"/>
          </a:p>
        </p:txBody>
      </p:sp>
    </p:spTree>
    <p:extLst>
      <p:ext uri="{BB962C8B-B14F-4D97-AF65-F5344CB8AC3E}">
        <p14:creationId xmlns:p14="http://schemas.microsoft.com/office/powerpoint/2010/main" val="2177473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34</a:t>
            </a:fld>
            <a:endParaRPr lang="en-US"/>
          </a:p>
        </p:txBody>
      </p:sp>
    </p:spTree>
    <p:extLst>
      <p:ext uri="{BB962C8B-B14F-4D97-AF65-F5344CB8AC3E}">
        <p14:creationId xmlns:p14="http://schemas.microsoft.com/office/powerpoint/2010/main" val="410459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35</a:t>
            </a:fld>
            <a:endParaRPr lang="en-US"/>
          </a:p>
        </p:txBody>
      </p:sp>
    </p:spTree>
    <p:extLst>
      <p:ext uri="{BB962C8B-B14F-4D97-AF65-F5344CB8AC3E}">
        <p14:creationId xmlns:p14="http://schemas.microsoft.com/office/powerpoint/2010/main" val="950433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36</a:t>
            </a:fld>
            <a:endParaRPr lang="en-US"/>
          </a:p>
        </p:txBody>
      </p:sp>
    </p:spTree>
    <p:extLst>
      <p:ext uri="{BB962C8B-B14F-4D97-AF65-F5344CB8AC3E}">
        <p14:creationId xmlns:p14="http://schemas.microsoft.com/office/powerpoint/2010/main" val="1718343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37</a:t>
            </a:fld>
            <a:endParaRPr lang="en-US"/>
          </a:p>
        </p:txBody>
      </p:sp>
    </p:spTree>
    <p:extLst>
      <p:ext uri="{BB962C8B-B14F-4D97-AF65-F5344CB8AC3E}">
        <p14:creationId xmlns:p14="http://schemas.microsoft.com/office/powerpoint/2010/main" val="806449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38</a:t>
            </a:fld>
            <a:endParaRPr lang="en-US"/>
          </a:p>
        </p:txBody>
      </p:sp>
    </p:spTree>
    <p:extLst>
      <p:ext uri="{BB962C8B-B14F-4D97-AF65-F5344CB8AC3E}">
        <p14:creationId xmlns:p14="http://schemas.microsoft.com/office/powerpoint/2010/main" val="3577212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39</a:t>
            </a:fld>
            <a:endParaRPr lang="en-US"/>
          </a:p>
        </p:txBody>
      </p:sp>
    </p:spTree>
    <p:extLst>
      <p:ext uri="{BB962C8B-B14F-4D97-AF65-F5344CB8AC3E}">
        <p14:creationId xmlns:p14="http://schemas.microsoft.com/office/powerpoint/2010/main" val="85704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a:t>
            </a:fld>
            <a:endParaRPr lang="en-US"/>
          </a:p>
        </p:txBody>
      </p:sp>
    </p:spTree>
    <p:extLst>
      <p:ext uri="{BB962C8B-B14F-4D97-AF65-F5344CB8AC3E}">
        <p14:creationId xmlns:p14="http://schemas.microsoft.com/office/powerpoint/2010/main" val="211248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40</a:t>
            </a:fld>
            <a:endParaRPr lang="en-US"/>
          </a:p>
        </p:txBody>
      </p:sp>
    </p:spTree>
    <p:extLst>
      <p:ext uri="{BB962C8B-B14F-4D97-AF65-F5344CB8AC3E}">
        <p14:creationId xmlns:p14="http://schemas.microsoft.com/office/powerpoint/2010/main" val="1762021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41</a:t>
            </a:fld>
            <a:endParaRPr lang="en-US"/>
          </a:p>
        </p:txBody>
      </p:sp>
    </p:spTree>
    <p:extLst>
      <p:ext uri="{BB962C8B-B14F-4D97-AF65-F5344CB8AC3E}">
        <p14:creationId xmlns:p14="http://schemas.microsoft.com/office/powerpoint/2010/main" val="1297529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42</a:t>
            </a:fld>
            <a:endParaRPr lang="en-US"/>
          </a:p>
        </p:txBody>
      </p:sp>
    </p:spTree>
    <p:extLst>
      <p:ext uri="{BB962C8B-B14F-4D97-AF65-F5344CB8AC3E}">
        <p14:creationId xmlns:p14="http://schemas.microsoft.com/office/powerpoint/2010/main" val="1623348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43</a:t>
            </a:fld>
            <a:endParaRPr lang="en-US"/>
          </a:p>
        </p:txBody>
      </p:sp>
    </p:spTree>
    <p:extLst>
      <p:ext uri="{BB962C8B-B14F-4D97-AF65-F5344CB8AC3E}">
        <p14:creationId xmlns:p14="http://schemas.microsoft.com/office/powerpoint/2010/main" val="1874199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44</a:t>
            </a:fld>
            <a:endParaRPr lang="en-US"/>
          </a:p>
        </p:txBody>
      </p:sp>
    </p:spTree>
    <p:extLst>
      <p:ext uri="{BB962C8B-B14F-4D97-AF65-F5344CB8AC3E}">
        <p14:creationId xmlns:p14="http://schemas.microsoft.com/office/powerpoint/2010/main" val="1749296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45</a:t>
            </a:fld>
            <a:endParaRPr lang="en-US"/>
          </a:p>
        </p:txBody>
      </p:sp>
    </p:spTree>
    <p:extLst>
      <p:ext uri="{BB962C8B-B14F-4D97-AF65-F5344CB8AC3E}">
        <p14:creationId xmlns:p14="http://schemas.microsoft.com/office/powerpoint/2010/main" val="2559483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46</a:t>
            </a:fld>
            <a:endParaRPr lang="en-US"/>
          </a:p>
        </p:txBody>
      </p:sp>
    </p:spTree>
    <p:extLst>
      <p:ext uri="{BB962C8B-B14F-4D97-AF65-F5344CB8AC3E}">
        <p14:creationId xmlns:p14="http://schemas.microsoft.com/office/powerpoint/2010/main" val="3925253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47</a:t>
            </a:fld>
            <a:endParaRPr lang="en-US"/>
          </a:p>
        </p:txBody>
      </p:sp>
    </p:spTree>
    <p:extLst>
      <p:ext uri="{BB962C8B-B14F-4D97-AF65-F5344CB8AC3E}">
        <p14:creationId xmlns:p14="http://schemas.microsoft.com/office/powerpoint/2010/main" val="4198586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48</a:t>
            </a:fld>
            <a:endParaRPr lang="en-US"/>
          </a:p>
        </p:txBody>
      </p:sp>
    </p:spTree>
    <p:extLst>
      <p:ext uri="{BB962C8B-B14F-4D97-AF65-F5344CB8AC3E}">
        <p14:creationId xmlns:p14="http://schemas.microsoft.com/office/powerpoint/2010/main" val="1578629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49</a:t>
            </a:fld>
            <a:endParaRPr lang="en-US"/>
          </a:p>
        </p:txBody>
      </p:sp>
    </p:spTree>
    <p:extLst>
      <p:ext uri="{BB962C8B-B14F-4D97-AF65-F5344CB8AC3E}">
        <p14:creationId xmlns:p14="http://schemas.microsoft.com/office/powerpoint/2010/main" val="159369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5</a:t>
            </a:fld>
            <a:endParaRPr lang="en-US"/>
          </a:p>
        </p:txBody>
      </p:sp>
    </p:spTree>
    <p:extLst>
      <p:ext uri="{BB962C8B-B14F-4D97-AF65-F5344CB8AC3E}">
        <p14:creationId xmlns:p14="http://schemas.microsoft.com/office/powerpoint/2010/main" val="32841625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50</a:t>
            </a:fld>
            <a:endParaRPr lang="en-US"/>
          </a:p>
        </p:txBody>
      </p:sp>
    </p:spTree>
    <p:extLst>
      <p:ext uri="{BB962C8B-B14F-4D97-AF65-F5344CB8AC3E}">
        <p14:creationId xmlns:p14="http://schemas.microsoft.com/office/powerpoint/2010/main" val="3193315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51</a:t>
            </a:fld>
            <a:endParaRPr lang="en-US"/>
          </a:p>
        </p:txBody>
      </p:sp>
    </p:spTree>
    <p:extLst>
      <p:ext uri="{BB962C8B-B14F-4D97-AF65-F5344CB8AC3E}">
        <p14:creationId xmlns:p14="http://schemas.microsoft.com/office/powerpoint/2010/main" val="59116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6</a:t>
            </a:fld>
            <a:endParaRPr lang="en-US"/>
          </a:p>
        </p:txBody>
      </p:sp>
    </p:spTree>
    <p:extLst>
      <p:ext uri="{BB962C8B-B14F-4D97-AF65-F5344CB8AC3E}">
        <p14:creationId xmlns:p14="http://schemas.microsoft.com/office/powerpoint/2010/main" val="18569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7</a:t>
            </a:fld>
            <a:endParaRPr lang="en-US"/>
          </a:p>
        </p:txBody>
      </p:sp>
    </p:spTree>
    <p:extLst>
      <p:ext uri="{BB962C8B-B14F-4D97-AF65-F5344CB8AC3E}">
        <p14:creationId xmlns:p14="http://schemas.microsoft.com/office/powerpoint/2010/main" val="316680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8</a:t>
            </a:fld>
            <a:endParaRPr lang="en-US"/>
          </a:p>
        </p:txBody>
      </p:sp>
    </p:spTree>
    <p:extLst>
      <p:ext uri="{BB962C8B-B14F-4D97-AF65-F5344CB8AC3E}">
        <p14:creationId xmlns:p14="http://schemas.microsoft.com/office/powerpoint/2010/main" val="1775180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79018D-BA3B-4FA7-A378-BD14850EB017}" type="slidenum">
              <a:rPr lang="en-US" smtClean="0"/>
              <a:t>9</a:t>
            </a:fld>
            <a:endParaRPr lang="en-US"/>
          </a:p>
        </p:txBody>
      </p:sp>
    </p:spTree>
    <p:extLst>
      <p:ext uri="{BB962C8B-B14F-4D97-AF65-F5344CB8AC3E}">
        <p14:creationId xmlns:p14="http://schemas.microsoft.com/office/powerpoint/2010/main" val="10306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94A3-08FF-9F09-4E00-CA572C87DF03}"/>
              </a:ext>
            </a:extLst>
          </p:cNvPr>
          <p:cNvSpPr>
            <a:spLocks noGrp="1"/>
          </p:cNvSpPr>
          <p:nvPr>
            <p:ph type="ctrTitle"/>
          </p:nvPr>
        </p:nvSpPr>
        <p:spPr>
          <a:xfrm>
            <a:off x="0" y="3007688"/>
            <a:ext cx="7794171" cy="84262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812367A-4C2F-877A-B019-C3C640F09D8D}"/>
              </a:ext>
            </a:extLst>
          </p:cNvPr>
          <p:cNvSpPr>
            <a:spLocks noGrp="1"/>
          </p:cNvSpPr>
          <p:nvPr>
            <p:ph type="subTitle" idx="1"/>
          </p:nvPr>
        </p:nvSpPr>
        <p:spPr>
          <a:xfrm>
            <a:off x="0" y="4123033"/>
            <a:ext cx="9144000" cy="6231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11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5A58-A217-DA23-8DE9-5AA070189CE2}"/>
              </a:ext>
            </a:extLst>
          </p:cNvPr>
          <p:cNvSpPr>
            <a:spLocks noGrp="1"/>
          </p:cNvSpPr>
          <p:nvPr>
            <p:ph type="title"/>
          </p:nvPr>
        </p:nvSpPr>
        <p:spPr>
          <a:xfrm>
            <a:off x="1" y="500912"/>
            <a:ext cx="2171700" cy="488261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4430697-1D10-827D-8910-82AE76DDAD99}"/>
              </a:ext>
            </a:extLst>
          </p:cNvPr>
          <p:cNvSpPr>
            <a:spLocks noGrp="1"/>
          </p:cNvSpPr>
          <p:nvPr>
            <p:ph idx="1"/>
          </p:nvPr>
        </p:nvSpPr>
        <p:spPr>
          <a:xfrm>
            <a:off x="2297430" y="1330466"/>
            <a:ext cx="9639300" cy="3885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03EC3-E0B2-AA59-1145-614B240A2019}"/>
              </a:ext>
            </a:extLst>
          </p:cNvPr>
          <p:cNvSpPr>
            <a:spLocks noGrp="1"/>
          </p:cNvSpPr>
          <p:nvPr>
            <p:ph type="dt" sz="half" idx="10"/>
          </p:nvPr>
        </p:nvSpPr>
        <p:spPr/>
        <p:txBody>
          <a:bodyPr/>
          <a:lstStyle/>
          <a:p>
            <a:fld id="{266C05B5-7306-468E-BF72-930FA498B161}" type="datetimeFigureOut">
              <a:rPr lang="en-US" smtClean="0"/>
              <a:t>9/8/2025</a:t>
            </a:fld>
            <a:endParaRPr lang="en-US"/>
          </a:p>
        </p:txBody>
      </p:sp>
      <p:sp>
        <p:nvSpPr>
          <p:cNvPr id="5" name="Footer Placeholder 4">
            <a:extLst>
              <a:ext uri="{FF2B5EF4-FFF2-40B4-BE49-F238E27FC236}">
                <a16:creationId xmlns:a16="http://schemas.microsoft.com/office/drawing/2014/main" id="{9E6F54C5-56B1-0A9E-2423-A760CF490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FC643-FD51-9A26-F12F-A08498022082}"/>
              </a:ext>
            </a:extLst>
          </p:cNvPr>
          <p:cNvSpPr>
            <a:spLocks noGrp="1"/>
          </p:cNvSpPr>
          <p:nvPr>
            <p:ph type="sldNum" sz="quarter" idx="12"/>
          </p:nvPr>
        </p:nvSpPr>
        <p:spPr/>
        <p:txBody>
          <a:bodyPr/>
          <a:lstStyle/>
          <a:p>
            <a:fld id="{8B4DAFF4-6EF1-49C3-86C2-1DE95564C0D2}" type="slidenum">
              <a:rPr lang="en-US" smtClean="0"/>
              <a:t>‹#›</a:t>
            </a:fld>
            <a:endParaRPr lang="en-US"/>
          </a:p>
        </p:txBody>
      </p:sp>
    </p:spTree>
    <p:extLst>
      <p:ext uri="{BB962C8B-B14F-4D97-AF65-F5344CB8AC3E}">
        <p14:creationId xmlns:p14="http://schemas.microsoft.com/office/powerpoint/2010/main" val="367203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F610-961C-CC88-7AAF-63098761468A}"/>
              </a:ext>
            </a:extLst>
          </p:cNvPr>
          <p:cNvSpPr>
            <a:spLocks noGrp="1"/>
          </p:cNvSpPr>
          <p:nvPr>
            <p:ph type="title"/>
          </p:nvPr>
        </p:nvSpPr>
        <p:spPr>
          <a:xfrm>
            <a:off x="9392" y="623887"/>
            <a:ext cx="2200408" cy="409670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9E18E1-FF71-A612-9AE1-FEFC472FEE71}"/>
              </a:ext>
            </a:extLst>
          </p:cNvPr>
          <p:cNvSpPr>
            <a:spLocks noGrp="1"/>
          </p:cNvSpPr>
          <p:nvPr>
            <p:ph sz="half" idx="1"/>
          </p:nvPr>
        </p:nvSpPr>
        <p:spPr>
          <a:xfrm>
            <a:off x="2423160" y="623887"/>
            <a:ext cx="4206240" cy="573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F13E08-ED27-9D01-5662-79A4E7DDDC8C}"/>
              </a:ext>
            </a:extLst>
          </p:cNvPr>
          <p:cNvSpPr>
            <a:spLocks noGrp="1"/>
          </p:cNvSpPr>
          <p:nvPr>
            <p:ph sz="half" idx="2"/>
          </p:nvPr>
        </p:nvSpPr>
        <p:spPr>
          <a:xfrm>
            <a:off x="7395210" y="623886"/>
            <a:ext cx="4419600" cy="573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95524-1E1A-9C16-7767-7C25ED958BAB}"/>
              </a:ext>
            </a:extLst>
          </p:cNvPr>
          <p:cNvSpPr>
            <a:spLocks noGrp="1"/>
          </p:cNvSpPr>
          <p:nvPr>
            <p:ph type="dt" sz="half" idx="10"/>
          </p:nvPr>
        </p:nvSpPr>
        <p:spPr/>
        <p:txBody>
          <a:bodyPr/>
          <a:lstStyle/>
          <a:p>
            <a:fld id="{266C05B5-7306-468E-BF72-930FA498B161}" type="datetimeFigureOut">
              <a:rPr lang="en-US" smtClean="0"/>
              <a:t>9/8/2025</a:t>
            </a:fld>
            <a:endParaRPr lang="en-US"/>
          </a:p>
        </p:txBody>
      </p:sp>
      <p:sp>
        <p:nvSpPr>
          <p:cNvPr id="6" name="Footer Placeholder 5">
            <a:extLst>
              <a:ext uri="{FF2B5EF4-FFF2-40B4-BE49-F238E27FC236}">
                <a16:creationId xmlns:a16="http://schemas.microsoft.com/office/drawing/2014/main" id="{4A6DB5BD-F042-73C5-F87D-A12C1D352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BA6EE-8111-7FB7-E9CC-5B03B44960C4}"/>
              </a:ext>
            </a:extLst>
          </p:cNvPr>
          <p:cNvSpPr>
            <a:spLocks noGrp="1"/>
          </p:cNvSpPr>
          <p:nvPr>
            <p:ph type="sldNum" sz="quarter" idx="12"/>
          </p:nvPr>
        </p:nvSpPr>
        <p:spPr/>
        <p:txBody>
          <a:bodyPr/>
          <a:lstStyle/>
          <a:p>
            <a:fld id="{8B4DAFF4-6EF1-49C3-86C2-1DE95564C0D2}" type="slidenum">
              <a:rPr lang="en-US" smtClean="0"/>
              <a:t>‹#›</a:t>
            </a:fld>
            <a:endParaRPr lang="en-US"/>
          </a:p>
        </p:txBody>
      </p:sp>
    </p:spTree>
    <p:extLst>
      <p:ext uri="{BB962C8B-B14F-4D97-AF65-F5344CB8AC3E}">
        <p14:creationId xmlns:p14="http://schemas.microsoft.com/office/powerpoint/2010/main" val="1735034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51E205-5282-03EF-5A93-ECFF81527E13}"/>
              </a:ext>
            </a:extLst>
          </p:cNvPr>
          <p:cNvSpPr>
            <a:spLocks noGrp="1"/>
          </p:cNvSpPr>
          <p:nvPr>
            <p:ph type="dt" sz="half" idx="10"/>
          </p:nvPr>
        </p:nvSpPr>
        <p:spPr/>
        <p:txBody>
          <a:bodyPr/>
          <a:lstStyle/>
          <a:p>
            <a:fld id="{266C05B5-7306-468E-BF72-930FA498B161}" type="datetimeFigureOut">
              <a:rPr lang="en-US" smtClean="0"/>
              <a:t>9/8/2025</a:t>
            </a:fld>
            <a:endParaRPr lang="en-US"/>
          </a:p>
        </p:txBody>
      </p:sp>
      <p:sp>
        <p:nvSpPr>
          <p:cNvPr id="3" name="Footer Placeholder 2">
            <a:extLst>
              <a:ext uri="{FF2B5EF4-FFF2-40B4-BE49-F238E27FC236}">
                <a16:creationId xmlns:a16="http://schemas.microsoft.com/office/drawing/2014/main" id="{B084D2DA-BAF9-E96E-E76A-4010ACDD03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7A775-8410-069B-95A1-17EDED21C46D}"/>
              </a:ext>
            </a:extLst>
          </p:cNvPr>
          <p:cNvSpPr>
            <a:spLocks noGrp="1"/>
          </p:cNvSpPr>
          <p:nvPr>
            <p:ph type="sldNum" sz="quarter" idx="12"/>
          </p:nvPr>
        </p:nvSpPr>
        <p:spPr/>
        <p:txBody>
          <a:bodyPr/>
          <a:lstStyle/>
          <a:p>
            <a:fld id="{8B4DAFF4-6EF1-49C3-86C2-1DE95564C0D2}" type="slidenum">
              <a:rPr lang="en-US" smtClean="0"/>
              <a:t>‹#›</a:t>
            </a:fld>
            <a:endParaRPr lang="en-US"/>
          </a:p>
        </p:txBody>
      </p:sp>
    </p:spTree>
    <p:extLst>
      <p:ext uri="{BB962C8B-B14F-4D97-AF65-F5344CB8AC3E}">
        <p14:creationId xmlns:p14="http://schemas.microsoft.com/office/powerpoint/2010/main" val="1861141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2E76-A642-DF8F-5DCC-35AAE67D8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2E31C-8000-DF95-2807-70FFF5BDA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6782C-6224-9240-6C3F-D27D98C87A02}"/>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5" name="Footer Placeholder 4">
            <a:extLst>
              <a:ext uri="{FF2B5EF4-FFF2-40B4-BE49-F238E27FC236}">
                <a16:creationId xmlns:a16="http://schemas.microsoft.com/office/drawing/2014/main" id="{DEF11246-06A2-C539-89DD-5AD13BCDA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89C64-3F5B-277D-9548-F881B175984A}"/>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30202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C2AB-5602-99A3-ECE3-5E595B8845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395FB-8EBD-4CAE-0244-1781DF04CB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5339B-64BA-9D0F-1468-C522C1D385B8}"/>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5" name="Footer Placeholder 4">
            <a:extLst>
              <a:ext uri="{FF2B5EF4-FFF2-40B4-BE49-F238E27FC236}">
                <a16:creationId xmlns:a16="http://schemas.microsoft.com/office/drawing/2014/main" id="{41D19CE3-E826-A8F8-D7A8-A299AFB2A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838A8-ED8C-EEE0-A0BE-DEA760FC713F}"/>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2079339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CEE3-264F-CBF3-3A2D-18D4EE8EB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CF7FD-0C70-4FE2-E62D-DF86A9D777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8D6F3-A146-6509-EC47-A2CF5460AE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61161C-5B24-55CC-0D52-51A57CF017F9}"/>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6" name="Footer Placeholder 5">
            <a:extLst>
              <a:ext uri="{FF2B5EF4-FFF2-40B4-BE49-F238E27FC236}">
                <a16:creationId xmlns:a16="http://schemas.microsoft.com/office/drawing/2014/main" id="{CDC6B5D7-4919-AE2B-AA10-7F625900B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5BB3D-22FE-C5D6-F6E6-A9B95D6EDB4D}"/>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1515415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5032-FB69-7BA9-BA65-A864922B24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273182-A148-89BC-2AEF-D15AA0732612}"/>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4" name="Footer Placeholder 3">
            <a:extLst>
              <a:ext uri="{FF2B5EF4-FFF2-40B4-BE49-F238E27FC236}">
                <a16:creationId xmlns:a16="http://schemas.microsoft.com/office/drawing/2014/main" id="{9F12DE93-50D1-01B0-F1E1-225E7CB22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721C97-528E-ACFD-6F7A-C445AC1D5D9F}"/>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47656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943FB9-C3CD-8076-B8BD-AAF1A8396A16}"/>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3" name="Footer Placeholder 2">
            <a:extLst>
              <a:ext uri="{FF2B5EF4-FFF2-40B4-BE49-F238E27FC236}">
                <a16:creationId xmlns:a16="http://schemas.microsoft.com/office/drawing/2014/main" id="{E1C6D30F-D1C0-38D3-E711-D9010FB3F0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A20324-9AC4-5B85-22AB-05A4B3258007}"/>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64070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AF6E-761E-3D61-FF05-0BD0DE2B9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FF9091-FF70-400E-917C-FB1B498EA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52878-F4E8-670D-8220-39F4DAE58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38799-4FD4-42B1-6125-C141B4A73159}"/>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6" name="Footer Placeholder 5">
            <a:extLst>
              <a:ext uri="{FF2B5EF4-FFF2-40B4-BE49-F238E27FC236}">
                <a16:creationId xmlns:a16="http://schemas.microsoft.com/office/drawing/2014/main" id="{7253E6AB-C847-A749-1B33-3120976C4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3125F-B891-813A-0B07-AFF7D0DEB0CF}"/>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189896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B275-A5BF-78C9-4EF7-910DFB99C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4D8E1-2BDA-CD6C-0993-FA3B67A99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27B43D-12D5-3A27-C601-E79527149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C0B371-CC29-4204-CF83-5EFFB3755196}"/>
              </a:ext>
            </a:extLst>
          </p:cNvPr>
          <p:cNvSpPr>
            <a:spLocks noGrp="1"/>
          </p:cNvSpPr>
          <p:nvPr>
            <p:ph type="dt" sz="half" idx="10"/>
          </p:nvPr>
        </p:nvSpPr>
        <p:spPr/>
        <p:txBody>
          <a:bodyPr/>
          <a:lstStyle/>
          <a:p>
            <a:fld id="{C553F370-94B6-4248-960D-7A82703B2CF3}" type="datetimeFigureOut">
              <a:rPr lang="en-US" smtClean="0"/>
              <a:t>9/8/2025</a:t>
            </a:fld>
            <a:endParaRPr lang="en-US"/>
          </a:p>
        </p:txBody>
      </p:sp>
      <p:sp>
        <p:nvSpPr>
          <p:cNvPr id="6" name="Footer Placeholder 5">
            <a:extLst>
              <a:ext uri="{FF2B5EF4-FFF2-40B4-BE49-F238E27FC236}">
                <a16:creationId xmlns:a16="http://schemas.microsoft.com/office/drawing/2014/main" id="{BF6F9DA7-9B2D-5BCB-EB82-C9EDFB30DC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A8E6-0262-3E26-9C79-BCC4EA6719B9}"/>
              </a:ext>
            </a:extLst>
          </p:cNvPr>
          <p:cNvSpPr>
            <a:spLocks noGrp="1"/>
          </p:cNvSpPr>
          <p:nvPr>
            <p:ph type="sldNum" sz="quarter" idx="12"/>
          </p:nvPr>
        </p:nvSpPr>
        <p:spPr/>
        <p:txBody>
          <a:bodyPr/>
          <a:lstStyle/>
          <a:p>
            <a:fld id="{BE640106-DA09-4354-AE8C-825BEBD9250C}" type="slidenum">
              <a:rPr lang="en-US" smtClean="0"/>
              <a:t>‹#›</a:t>
            </a:fld>
            <a:endParaRPr lang="en-US"/>
          </a:p>
        </p:txBody>
      </p:sp>
    </p:spTree>
    <p:extLst>
      <p:ext uri="{BB962C8B-B14F-4D97-AF65-F5344CB8AC3E}">
        <p14:creationId xmlns:p14="http://schemas.microsoft.com/office/powerpoint/2010/main" val="423105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0E0C-7524-8B4C-753C-66A3F00EB2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630F60-B80C-13AC-D8A3-9CD314DFC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34E11-4E57-063F-DA92-390C42D11F15}"/>
              </a:ext>
            </a:extLst>
          </p:cNvPr>
          <p:cNvSpPr>
            <a:spLocks noGrp="1"/>
          </p:cNvSpPr>
          <p:nvPr>
            <p:ph type="dt" sz="half" idx="10"/>
          </p:nvPr>
        </p:nvSpPr>
        <p:spPr/>
        <p:txBody>
          <a:bodyPr/>
          <a:lstStyle/>
          <a:p>
            <a:fld id="{1F7EEE86-4367-47BC-ACD6-271C350E53FC}" type="datetimeFigureOut">
              <a:rPr lang="en-US" smtClean="0"/>
              <a:t>9/8/2025</a:t>
            </a:fld>
            <a:endParaRPr lang="en-US"/>
          </a:p>
        </p:txBody>
      </p:sp>
      <p:sp>
        <p:nvSpPr>
          <p:cNvPr id="5" name="Footer Placeholder 4">
            <a:extLst>
              <a:ext uri="{FF2B5EF4-FFF2-40B4-BE49-F238E27FC236}">
                <a16:creationId xmlns:a16="http://schemas.microsoft.com/office/drawing/2014/main" id="{6200CEE0-A38A-7F41-5B1C-CE2D80C8E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B2B07-892D-2DC8-E98E-7C21F81E3587}"/>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3984913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D4CA-B57D-4400-97B8-F262404DAC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9DF5C0-9A35-A7D9-2C60-D3956F4DDA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F712E-40F7-BA37-363A-5A85A7719474}"/>
              </a:ext>
            </a:extLst>
          </p:cNvPr>
          <p:cNvSpPr>
            <a:spLocks noGrp="1"/>
          </p:cNvSpPr>
          <p:nvPr>
            <p:ph type="dt" sz="half" idx="10"/>
          </p:nvPr>
        </p:nvSpPr>
        <p:spPr/>
        <p:txBody>
          <a:bodyPr/>
          <a:lstStyle/>
          <a:p>
            <a:fld id="{29F12936-B9F4-414F-A3DE-0FF20D6A01CE}" type="datetimeFigureOut">
              <a:rPr lang="en-US" smtClean="0"/>
              <a:t>9/8/2025</a:t>
            </a:fld>
            <a:endParaRPr lang="en-US"/>
          </a:p>
        </p:txBody>
      </p:sp>
      <p:sp>
        <p:nvSpPr>
          <p:cNvPr id="5" name="Footer Placeholder 4">
            <a:extLst>
              <a:ext uri="{FF2B5EF4-FFF2-40B4-BE49-F238E27FC236}">
                <a16:creationId xmlns:a16="http://schemas.microsoft.com/office/drawing/2014/main" id="{23363D0B-D6E3-A9E0-B14E-10E4FBAA3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B1114-C7A5-0B85-5E9A-ACF60BB0D945}"/>
              </a:ext>
            </a:extLst>
          </p:cNvPr>
          <p:cNvSpPr>
            <a:spLocks noGrp="1"/>
          </p:cNvSpPr>
          <p:nvPr>
            <p:ph type="sldNum" sz="quarter" idx="12"/>
          </p:nvPr>
        </p:nvSpPr>
        <p:spPr/>
        <p:txBody>
          <a:bodyPr/>
          <a:lstStyle/>
          <a:p>
            <a:fld id="{69611422-FAB9-4936-A78D-1FBC809DE531}" type="slidenum">
              <a:rPr lang="en-US" smtClean="0"/>
              <a:t>‹#›</a:t>
            </a:fld>
            <a:endParaRPr lang="en-US"/>
          </a:p>
        </p:txBody>
      </p:sp>
    </p:spTree>
    <p:extLst>
      <p:ext uri="{BB962C8B-B14F-4D97-AF65-F5344CB8AC3E}">
        <p14:creationId xmlns:p14="http://schemas.microsoft.com/office/powerpoint/2010/main" val="2110233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641F-32AC-E207-0763-B44672736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8A1CD-079F-D586-61B5-78F38E333F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23B80-1A86-B48A-2853-3578270EF418}"/>
              </a:ext>
            </a:extLst>
          </p:cNvPr>
          <p:cNvSpPr>
            <a:spLocks noGrp="1"/>
          </p:cNvSpPr>
          <p:nvPr>
            <p:ph type="dt" sz="half" idx="10"/>
          </p:nvPr>
        </p:nvSpPr>
        <p:spPr/>
        <p:txBody>
          <a:bodyPr/>
          <a:lstStyle/>
          <a:p>
            <a:fld id="{29F12936-B9F4-414F-A3DE-0FF20D6A01CE}" type="datetimeFigureOut">
              <a:rPr lang="en-US" smtClean="0"/>
              <a:t>9/8/2025</a:t>
            </a:fld>
            <a:endParaRPr lang="en-US"/>
          </a:p>
        </p:txBody>
      </p:sp>
      <p:sp>
        <p:nvSpPr>
          <p:cNvPr id="5" name="Footer Placeholder 4">
            <a:extLst>
              <a:ext uri="{FF2B5EF4-FFF2-40B4-BE49-F238E27FC236}">
                <a16:creationId xmlns:a16="http://schemas.microsoft.com/office/drawing/2014/main" id="{747385AF-69FA-36D1-68BD-05DCD702B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9CB79-25C0-1182-BC93-88305BF71F53}"/>
              </a:ext>
            </a:extLst>
          </p:cNvPr>
          <p:cNvSpPr>
            <a:spLocks noGrp="1"/>
          </p:cNvSpPr>
          <p:nvPr>
            <p:ph type="sldNum" sz="quarter" idx="12"/>
          </p:nvPr>
        </p:nvSpPr>
        <p:spPr/>
        <p:txBody>
          <a:bodyPr/>
          <a:lstStyle/>
          <a:p>
            <a:fld id="{69611422-FAB9-4936-A78D-1FBC809DE531}" type="slidenum">
              <a:rPr lang="en-US" smtClean="0"/>
              <a:t>‹#›</a:t>
            </a:fld>
            <a:endParaRPr lang="en-US"/>
          </a:p>
        </p:txBody>
      </p:sp>
    </p:spTree>
    <p:extLst>
      <p:ext uri="{BB962C8B-B14F-4D97-AF65-F5344CB8AC3E}">
        <p14:creationId xmlns:p14="http://schemas.microsoft.com/office/powerpoint/2010/main" val="3099941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DA37-86D3-C9A8-3F9B-A29011167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08515-2CE6-4DC4-53CE-F319021CC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95322-3873-7197-6CAF-CE5510D0F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3C531B-D4FA-0823-6ED9-7134293AF1F1}"/>
              </a:ext>
            </a:extLst>
          </p:cNvPr>
          <p:cNvSpPr>
            <a:spLocks noGrp="1"/>
          </p:cNvSpPr>
          <p:nvPr>
            <p:ph type="dt" sz="half" idx="10"/>
          </p:nvPr>
        </p:nvSpPr>
        <p:spPr/>
        <p:txBody>
          <a:bodyPr/>
          <a:lstStyle/>
          <a:p>
            <a:fld id="{29F12936-B9F4-414F-A3DE-0FF20D6A01CE}" type="datetimeFigureOut">
              <a:rPr lang="en-US" smtClean="0"/>
              <a:t>9/8/2025</a:t>
            </a:fld>
            <a:endParaRPr lang="en-US"/>
          </a:p>
        </p:txBody>
      </p:sp>
      <p:sp>
        <p:nvSpPr>
          <p:cNvPr id="6" name="Footer Placeholder 5">
            <a:extLst>
              <a:ext uri="{FF2B5EF4-FFF2-40B4-BE49-F238E27FC236}">
                <a16:creationId xmlns:a16="http://schemas.microsoft.com/office/drawing/2014/main" id="{CD22BB4E-11E2-BF1C-4433-D744EB233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77585-ACEE-4301-F38D-7F048D93691C}"/>
              </a:ext>
            </a:extLst>
          </p:cNvPr>
          <p:cNvSpPr>
            <a:spLocks noGrp="1"/>
          </p:cNvSpPr>
          <p:nvPr>
            <p:ph type="sldNum" sz="quarter" idx="12"/>
          </p:nvPr>
        </p:nvSpPr>
        <p:spPr/>
        <p:txBody>
          <a:bodyPr/>
          <a:lstStyle/>
          <a:p>
            <a:fld id="{69611422-FAB9-4936-A78D-1FBC809DE531}" type="slidenum">
              <a:rPr lang="en-US" smtClean="0"/>
              <a:t>‹#›</a:t>
            </a:fld>
            <a:endParaRPr lang="en-US"/>
          </a:p>
        </p:txBody>
      </p:sp>
    </p:spTree>
    <p:extLst>
      <p:ext uri="{BB962C8B-B14F-4D97-AF65-F5344CB8AC3E}">
        <p14:creationId xmlns:p14="http://schemas.microsoft.com/office/powerpoint/2010/main" val="343806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01426D-4EDE-3B8D-2233-04CF754EE6C9}"/>
              </a:ext>
            </a:extLst>
          </p:cNvPr>
          <p:cNvSpPr>
            <a:spLocks noGrp="1"/>
          </p:cNvSpPr>
          <p:nvPr>
            <p:ph type="dt" sz="half" idx="10"/>
          </p:nvPr>
        </p:nvSpPr>
        <p:spPr/>
        <p:txBody>
          <a:bodyPr/>
          <a:lstStyle/>
          <a:p>
            <a:fld id="{29F12936-B9F4-414F-A3DE-0FF20D6A01CE}" type="datetimeFigureOut">
              <a:rPr lang="en-US" smtClean="0"/>
              <a:t>9/8/2025</a:t>
            </a:fld>
            <a:endParaRPr lang="en-US"/>
          </a:p>
        </p:txBody>
      </p:sp>
      <p:sp>
        <p:nvSpPr>
          <p:cNvPr id="3" name="Footer Placeholder 2">
            <a:extLst>
              <a:ext uri="{FF2B5EF4-FFF2-40B4-BE49-F238E27FC236}">
                <a16:creationId xmlns:a16="http://schemas.microsoft.com/office/drawing/2014/main" id="{96F6EFCB-90C0-346C-B15B-D39332FF8A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119144-BA5E-6FE2-4727-49DC4F595256}"/>
              </a:ext>
            </a:extLst>
          </p:cNvPr>
          <p:cNvSpPr>
            <a:spLocks noGrp="1"/>
          </p:cNvSpPr>
          <p:nvPr>
            <p:ph type="sldNum" sz="quarter" idx="12"/>
          </p:nvPr>
        </p:nvSpPr>
        <p:spPr/>
        <p:txBody>
          <a:bodyPr/>
          <a:lstStyle/>
          <a:p>
            <a:fld id="{69611422-FAB9-4936-A78D-1FBC809DE531}" type="slidenum">
              <a:rPr lang="en-US" smtClean="0"/>
              <a:t>‹#›</a:t>
            </a:fld>
            <a:endParaRPr lang="en-US"/>
          </a:p>
        </p:txBody>
      </p:sp>
    </p:spTree>
    <p:extLst>
      <p:ext uri="{BB962C8B-B14F-4D97-AF65-F5344CB8AC3E}">
        <p14:creationId xmlns:p14="http://schemas.microsoft.com/office/powerpoint/2010/main" val="319751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E28A-F286-B6C8-9263-54D95A9A4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78B190-C911-EB86-32DF-08A5892551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6EDE97-2185-A092-6EC2-C5033384A7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963CD-F220-C29B-8F63-E62DEBB2166F}"/>
              </a:ext>
            </a:extLst>
          </p:cNvPr>
          <p:cNvSpPr>
            <a:spLocks noGrp="1"/>
          </p:cNvSpPr>
          <p:nvPr>
            <p:ph type="dt" sz="half" idx="10"/>
          </p:nvPr>
        </p:nvSpPr>
        <p:spPr/>
        <p:txBody>
          <a:bodyPr/>
          <a:lstStyle/>
          <a:p>
            <a:fld id="{29F12936-B9F4-414F-A3DE-0FF20D6A01CE}" type="datetimeFigureOut">
              <a:rPr lang="en-US" smtClean="0"/>
              <a:t>9/8/2025</a:t>
            </a:fld>
            <a:endParaRPr lang="en-US"/>
          </a:p>
        </p:txBody>
      </p:sp>
      <p:sp>
        <p:nvSpPr>
          <p:cNvPr id="6" name="Footer Placeholder 5">
            <a:extLst>
              <a:ext uri="{FF2B5EF4-FFF2-40B4-BE49-F238E27FC236}">
                <a16:creationId xmlns:a16="http://schemas.microsoft.com/office/drawing/2014/main" id="{A029DB12-27B6-917A-F040-F6542106B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C5CCB-BC40-945E-04E0-B3914853D465}"/>
              </a:ext>
            </a:extLst>
          </p:cNvPr>
          <p:cNvSpPr>
            <a:spLocks noGrp="1"/>
          </p:cNvSpPr>
          <p:nvPr>
            <p:ph type="sldNum" sz="quarter" idx="12"/>
          </p:nvPr>
        </p:nvSpPr>
        <p:spPr/>
        <p:txBody>
          <a:bodyPr/>
          <a:lstStyle/>
          <a:p>
            <a:fld id="{69611422-FAB9-4936-A78D-1FBC809DE531}" type="slidenum">
              <a:rPr lang="en-US" smtClean="0"/>
              <a:t>‹#›</a:t>
            </a:fld>
            <a:endParaRPr lang="en-US"/>
          </a:p>
        </p:txBody>
      </p:sp>
    </p:spTree>
    <p:extLst>
      <p:ext uri="{BB962C8B-B14F-4D97-AF65-F5344CB8AC3E}">
        <p14:creationId xmlns:p14="http://schemas.microsoft.com/office/powerpoint/2010/main" val="3212627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EB73-6958-E526-64BB-CEE0620A9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921904-8735-66EE-F1C5-FE88F8E10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F3A901-4F2A-1ABC-8FF5-1CDCDADD3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35B73F-8087-3108-EFD7-DA36BF325414}"/>
              </a:ext>
            </a:extLst>
          </p:cNvPr>
          <p:cNvSpPr>
            <a:spLocks noGrp="1"/>
          </p:cNvSpPr>
          <p:nvPr>
            <p:ph type="dt" sz="half" idx="10"/>
          </p:nvPr>
        </p:nvSpPr>
        <p:spPr/>
        <p:txBody>
          <a:bodyPr/>
          <a:lstStyle/>
          <a:p>
            <a:fld id="{29F12936-B9F4-414F-A3DE-0FF20D6A01CE}" type="datetimeFigureOut">
              <a:rPr lang="en-US" smtClean="0"/>
              <a:t>9/8/2025</a:t>
            </a:fld>
            <a:endParaRPr lang="en-US"/>
          </a:p>
        </p:txBody>
      </p:sp>
      <p:sp>
        <p:nvSpPr>
          <p:cNvPr id="6" name="Footer Placeholder 5">
            <a:extLst>
              <a:ext uri="{FF2B5EF4-FFF2-40B4-BE49-F238E27FC236}">
                <a16:creationId xmlns:a16="http://schemas.microsoft.com/office/drawing/2014/main" id="{1C1A279A-E696-1B10-5CF7-849EBC0D6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C54F7-0B9A-E7A4-3D7D-2362EFBDD8E2}"/>
              </a:ext>
            </a:extLst>
          </p:cNvPr>
          <p:cNvSpPr>
            <a:spLocks noGrp="1"/>
          </p:cNvSpPr>
          <p:nvPr>
            <p:ph type="sldNum" sz="quarter" idx="12"/>
          </p:nvPr>
        </p:nvSpPr>
        <p:spPr/>
        <p:txBody>
          <a:bodyPr/>
          <a:lstStyle/>
          <a:p>
            <a:fld id="{69611422-FAB9-4936-A78D-1FBC809DE531}" type="slidenum">
              <a:rPr lang="en-US" smtClean="0"/>
              <a:t>‹#›</a:t>
            </a:fld>
            <a:endParaRPr lang="en-US"/>
          </a:p>
        </p:txBody>
      </p:sp>
    </p:spTree>
    <p:extLst>
      <p:ext uri="{BB962C8B-B14F-4D97-AF65-F5344CB8AC3E}">
        <p14:creationId xmlns:p14="http://schemas.microsoft.com/office/powerpoint/2010/main" val="3579522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979F-40DE-BF47-477E-C772FCE05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4E05B-6251-A38B-C630-0DF5039BAE84}"/>
              </a:ext>
            </a:extLst>
          </p:cNvPr>
          <p:cNvSpPr>
            <a:spLocks noGrp="1"/>
          </p:cNvSpPr>
          <p:nvPr>
            <p:ph idx="1"/>
          </p:nvPr>
        </p:nvSpPr>
        <p:spPr>
          <a:xfrm>
            <a:off x="838200" y="1825625"/>
            <a:ext cx="105156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34662-DF6B-EC0A-6828-56F889D72539}"/>
              </a:ext>
            </a:extLst>
          </p:cNvPr>
          <p:cNvSpPr>
            <a:spLocks noGrp="1"/>
          </p:cNvSpPr>
          <p:nvPr>
            <p:ph type="dt" sz="half" idx="10"/>
          </p:nvPr>
        </p:nvSpPr>
        <p:spPr/>
        <p:txBody>
          <a:bodyPr/>
          <a:lstStyle/>
          <a:p>
            <a:fld id="{1F7EEE86-4367-47BC-ACD6-271C350E53FC}" type="datetimeFigureOut">
              <a:rPr lang="en-US" smtClean="0"/>
              <a:t>9/8/2025</a:t>
            </a:fld>
            <a:endParaRPr lang="en-US"/>
          </a:p>
        </p:txBody>
      </p:sp>
      <p:sp>
        <p:nvSpPr>
          <p:cNvPr id="5" name="Footer Placeholder 4">
            <a:extLst>
              <a:ext uri="{FF2B5EF4-FFF2-40B4-BE49-F238E27FC236}">
                <a16:creationId xmlns:a16="http://schemas.microsoft.com/office/drawing/2014/main" id="{85E307DD-1F23-217C-6A6F-56AEE9F75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E0225-EF27-D1FA-F119-B06D22511021}"/>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46627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B1F3E-A691-4D3C-DC8D-4B4A48D4FF0F}"/>
              </a:ext>
            </a:extLst>
          </p:cNvPr>
          <p:cNvSpPr>
            <a:spLocks noGrp="1"/>
          </p:cNvSpPr>
          <p:nvPr>
            <p:ph type="dt" sz="half" idx="10"/>
          </p:nvPr>
        </p:nvSpPr>
        <p:spPr/>
        <p:txBody>
          <a:bodyPr/>
          <a:lstStyle/>
          <a:p>
            <a:fld id="{1F7EEE86-4367-47BC-ACD6-271C350E53FC}" type="datetimeFigureOut">
              <a:rPr lang="en-US" smtClean="0"/>
              <a:t>9/8/2025</a:t>
            </a:fld>
            <a:endParaRPr lang="en-US"/>
          </a:p>
        </p:txBody>
      </p:sp>
      <p:sp>
        <p:nvSpPr>
          <p:cNvPr id="3" name="Footer Placeholder 2">
            <a:extLst>
              <a:ext uri="{FF2B5EF4-FFF2-40B4-BE49-F238E27FC236}">
                <a16:creationId xmlns:a16="http://schemas.microsoft.com/office/drawing/2014/main" id="{9C7B74B6-031E-D05A-947F-2050224774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7DF5B0-9AE5-4885-3AAC-2CD17A3879BE}"/>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310355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ED02-F9EB-B4DE-9202-DB6AA50E9B45}"/>
              </a:ext>
            </a:extLst>
          </p:cNvPr>
          <p:cNvSpPr>
            <a:spLocks noGrp="1"/>
          </p:cNvSpPr>
          <p:nvPr>
            <p:ph type="title"/>
          </p:nvPr>
        </p:nvSpPr>
        <p:spPr>
          <a:xfrm>
            <a:off x="0" y="838200"/>
            <a:ext cx="6498771" cy="601980"/>
          </a:xfrm>
        </p:spPr>
        <p:txBody>
          <a:bodyPr>
            <a:noAutofit/>
          </a:bodyPr>
          <a:lstStyle>
            <a:lvl1pPr>
              <a:defRPr sz="4200"/>
            </a:lvl1pPr>
          </a:lstStyle>
          <a:p>
            <a:r>
              <a:rPr lang="en-US"/>
              <a:t>Click to edit Master title style</a:t>
            </a:r>
          </a:p>
        </p:txBody>
      </p:sp>
      <p:sp>
        <p:nvSpPr>
          <p:cNvPr id="3" name="Content Placeholder 2">
            <a:extLst>
              <a:ext uri="{FF2B5EF4-FFF2-40B4-BE49-F238E27FC236}">
                <a16:creationId xmlns:a16="http://schemas.microsoft.com/office/drawing/2014/main" id="{FA8CF364-4903-5AAF-974D-422D05A2A0B6}"/>
              </a:ext>
            </a:extLst>
          </p:cNvPr>
          <p:cNvSpPr>
            <a:spLocks noGrp="1"/>
          </p:cNvSpPr>
          <p:nvPr>
            <p:ph idx="1"/>
          </p:nvPr>
        </p:nvSpPr>
        <p:spPr>
          <a:xfrm>
            <a:off x="838200" y="1779905"/>
            <a:ext cx="10515600" cy="3740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7A21C-5EF9-1BE0-275A-C27B08AE076A}"/>
              </a:ext>
            </a:extLst>
          </p:cNvPr>
          <p:cNvSpPr>
            <a:spLocks noGrp="1"/>
          </p:cNvSpPr>
          <p:nvPr>
            <p:ph type="dt" sz="half" idx="10"/>
          </p:nvPr>
        </p:nvSpPr>
        <p:spPr/>
        <p:txBody>
          <a:bodyPr/>
          <a:lstStyle/>
          <a:p>
            <a:fld id="{E45E6281-5E8F-47AA-BF64-9491E4C98D3D}" type="datetimeFigureOut">
              <a:rPr lang="en-US" smtClean="0"/>
              <a:t>9/8/2025</a:t>
            </a:fld>
            <a:endParaRPr lang="en-US"/>
          </a:p>
        </p:txBody>
      </p:sp>
      <p:sp>
        <p:nvSpPr>
          <p:cNvPr id="5" name="Footer Placeholder 4">
            <a:extLst>
              <a:ext uri="{FF2B5EF4-FFF2-40B4-BE49-F238E27FC236}">
                <a16:creationId xmlns:a16="http://schemas.microsoft.com/office/drawing/2014/main" id="{AD8630AE-A70A-018B-CAC2-419409B17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52F1A-18CA-D711-9397-0C7083420029}"/>
              </a:ext>
            </a:extLst>
          </p:cNvPr>
          <p:cNvSpPr>
            <a:spLocks noGrp="1"/>
          </p:cNvSpPr>
          <p:nvPr>
            <p:ph type="sldNum" sz="quarter" idx="12"/>
          </p:nvPr>
        </p:nvSpPr>
        <p:spPr/>
        <p:txBody>
          <a:bodyPr/>
          <a:lstStyle/>
          <a:p>
            <a:fld id="{C35AF2AB-9647-4B3A-A3D3-0B30382ED284}" type="slidenum">
              <a:rPr lang="en-US" smtClean="0"/>
              <a:t>‹#›</a:t>
            </a:fld>
            <a:endParaRPr lang="en-US"/>
          </a:p>
        </p:txBody>
      </p:sp>
    </p:spTree>
    <p:extLst>
      <p:ext uri="{BB962C8B-B14F-4D97-AF65-F5344CB8AC3E}">
        <p14:creationId xmlns:p14="http://schemas.microsoft.com/office/powerpoint/2010/main" val="319485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2A948E-184F-0DE3-EAA1-455DE9299B86}"/>
              </a:ext>
            </a:extLst>
          </p:cNvPr>
          <p:cNvSpPr>
            <a:spLocks noGrp="1"/>
          </p:cNvSpPr>
          <p:nvPr>
            <p:ph type="dt" sz="half" idx="10"/>
          </p:nvPr>
        </p:nvSpPr>
        <p:spPr/>
        <p:txBody>
          <a:bodyPr/>
          <a:lstStyle/>
          <a:p>
            <a:fld id="{E45E6281-5E8F-47AA-BF64-9491E4C98D3D}" type="datetimeFigureOut">
              <a:rPr lang="en-US" smtClean="0"/>
              <a:t>9/8/2025</a:t>
            </a:fld>
            <a:endParaRPr lang="en-US"/>
          </a:p>
        </p:txBody>
      </p:sp>
      <p:sp>
        <p:nvSpPr>
          <p:cNvPr id="3" name="Footer Placeholder 2">
            <a:extLst>
              <a:ext uri="{FF2B5EF4-FFF2-40B4-BE49-F238E27FC236}">
                <a16:creationId xmlns:a16="http://schemas.microsoft.com/office/drawing/2014/main" id="{38C5BE03-A55F-E13B-59BE-AB6C29210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79B8-1539-B08D-A6EB-79C5D1DF19DC}"/>
              </a:ext>
            </a:extLst>
          </p:cNvPr>
          <p:cNvSpPr>
            <a:spLocks noGrp="1"/>
          </p:cNvSpPr>
          <p:nvPr>
            <p:ph type="sldNum" sz="quarter" idx="12"/>
          </p:nvPr>
        </p:nvSpPr>
        <p:spPr/>
        <p:txBody>
          <a:bodyPr/>
          <a:lstStyle/>
          <a:p>
            <a:fld id="{C35AF2AB-9647-4B3A-A3D3-0B30382ED284}" type="slidenum">
              <a:rPr lang="en-US" smtClean="0"/>
              <a:t>‹#›</a:t>
            </a:fld>
            <a:endParaRPr lang="en-US"/>
          </a:p>
        </p:txBody>
      </p:sp>
    </p:spTree>
    <p:extLst>
      <p:ext uri="{BB962C8B-B14F-4D97-AF65-F5344CB8AC3E}">
        <p14:creationId xmlns:p14="http://schemas.microsoft.com/office/powerpoint/2010/main" val="321381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979F-40DE-BF47-477E-C772FCE05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4E05B-6251-A38B-C630-0DF5039BAE84}"/>
              </a:ext>
            </a:extLst>
          </p:cNvPr>
          <p:cNvSpPr>
            <a:spLocks noGrp="1"/>
          </p:cNvSpPr>
          <p:nvPr>
            <p:ph idx="1"/>
          </p:nvPr>
        </p:nvSpPr>
        <p:spPr>
          <a:xfrm>
            <a:off x="838200" y="1825625"/>
            <a:ext cx="105156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34662-DF6B-EC0A-6828-56F889D72539}"/>
              </a:ext>
            </a:extLst>
          </p:cNvPr>
          <p:cNvSpPr>
            <a:spLocks noGrp="1"/>
          </p:cNvSpPr>
          <p:nvPr>
            <p:ph type="dt" sz="half" idx="10"/>
          </p:nvPr>
        </p:nvSpPr>
        <p:spPr/>
        <p:txBody>
          <a:bodyPr/>
          <a:lstStyle/>
          <a:p>
            <a:fld id="{1F7EEE86-4367-47BC-ACD6-271C350E53FC}" type="datetimeFigureOut">
              <a:rPr lang="en-US" smtClean="0"/>
              <a:t>9/8/2025</a:t>
            </a:fld>
            <a:endParaRPr lang="en-US"/>
          </a:p>
        </p:txBody>
      </p:sp>
      <p:sp>
        <p:nvSpPr>
          <p:cNvPr id="5" name="Footer Placeholder 4">
            <a:extLst>
              <a:ext uri="{FF2B5EF4-FFF2-40B4-BE49-F238E27FC236}">
                <a16:creationId xmlns:a16="http://schemas.microsoft.com/office/drawing/2014/main" id="{85E307DD-1F23-217C-6A6F-56AEE9F75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E0225-EF27-D1FA-F119-B06D22511021}"/>
              </a:ext>
            </a:extLst>
          </p:cNvPr>
          <p:cNvSpPr>
            <a:spLocks noGrp="1"/>
          </p:cNvSpPr>
          <p:nvPr>
            <p:ph type="sldNum" sz="quarter" idx="12"/>
          </p:nvPr>
        </p:nvSpPr>
        <p:spPr/>
        <p:txBody>
          <a:bodyPr/>
          <a:lstStyle/>
          <a:p>
            <a:fld id="{E7A34C09-E6A8-4AFC-B47F-4E19DAAF121C}" type="slidenum">
              <a:rPr lang="en-US" smtClean="0"/>
              <a:t>‹#›</a:t>
            </a:fld>
            <a:endParaRPr lang="en-US"/>
          </a:p>
        </p:txBody>
      </p:sp>
    </p:spTree>
    <p:extLst>
      <p:ext uri="{BB962C8B-B14F-4D97-AF65-F5344CB8AC3E}">
        <p14:creationId xmlns:p14="http://schemas.microsoft.com/office/powerpoint/2010/main" val="273180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694-F7AB-E890-B2C0-8B5CC04690C6}"/>
              </a:ext>
            </a:extLst>
          </p:cNvPr>
          <p:cNvSpPr>
            <a:spLocks noGrp="1"/>
          </p:cNvSpPr>
          <p:nvPr>
            <p:ph type="title"/>
          </p:nvPr>
        </p:nvSpPr>
        <p:spPr>
          <a:xfrm>
            <a:off x="0" y="-1"/>
            <a:ext cx="2200940" cy="61775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404E1F-5770-D44B-4E0A-840EEA53AD2E}"/>
              </a:ext>
            </a:extLst>
          </p:cNvPr>
          <p:cNvSpPr>
            <a:spLocks noGrp="1"/>
          </p:cNvSpPr>
          <p:nvPr>
            <p:ph idx="1"/>
          </p:nvPr>
        </p:nvSpPr>
        <p:spPr>
          <a:xfrm>
            <a:off x="2358655" y="136524"/>
            <a:ext cx="8995145" cy="6040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B9B98-32C8-BB04-6C79-627B39834FA5}"/>
              </a:ext>
            </a:extLst>
          </p:cNvPr>
          <p:cNvSpPr>
            <a:spLocks noGrp="1"/>
          </p:cNvSpPr>
          <p:nvPr>
            <p:ph type="dt" sz="half" idx="10"/>
          </p:nvPr>
        </p:nvSpPr>
        <p:spPr/>
        <p:txBody>
          <a:bodyPr/>
          <a:lstStyle/>
          <a:p>
            <a:fld id="{53BFF172-563F-41BA-9967-B165C8CDB4DC}" type="datetimeFigureOut">
              <a:rPr lang="en-US" smtClean="0"/>
              <a:t>9/8/2025</a:t>
            </a:fld>
            <a:endParaRPr lang="en-US"/>
          </a:p>
        </p:txBody>
      </p:sp>
      <p:sp>
        <p:nvSpPr>
          <p:cNvPr id="5" name="Footer Placeholder 4">
            <a:extLst>
              <a:ext uri="{FF2B5EF4-FFF2-40B4-BE49-F238E27FC236}">
                <a16:creationId xmlns:a16="http://schemas.microsoft.com/office/drawing/2014/main" id="{3721C894-5341-3D5A-85AC-71037C8C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4D49A-F1F3-5214-59E5-1D1265D57E32}"/>
              </a:ext>
            </a:extLst>
          </p:cNvPr>
          <p:cNvSpPr>
            <a:spLocks noGrp="1"/>
          </p:cNvSpPr>
          <p:nvPr>
            <p:ph type="sldNum" sz="quarter" idx="12"/>
          </p:nvPr>
        </p:nvSpPr>
        <p:spPr/>
        <p:txBody>
          <a:bodyPr/>
          <a:lstStyle/>
          <a:p>
            <a:fld id="{8566D0B8-7253-4386-B887-791A57BEA8D6}" type="slidenum">
              <a:rPr lang="en-US" smtClean="0"/>
              <a:t>‹#›</a:t>
            </a:fld>
            <a:endParaRPr lang="en-US"/>
          </a:p>
        </p:txBody>
      </p:sp>
    </p:spTree>
    <p:extLst>
      <p:ext uri="{BB962C8B-B14F-4D97-AF65-F5344CB8AC3E}">
        <p14:creationId xmlns:p14="http://schemas.microsoft.com/office/powerpoint/2010/main" val="65871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5D3E-2BAB-5714-D00A-793D39797793}"/>
              </a:ext>
            </a:extLst>
          </p:cNvPr>
          <p:cNvSpPr>
            <a:spLocks noGrp="1"/>
          </p:cNvSpPr>
          <p:nvPr>
            <p:ph type="title"/>
          </p:nvPr>
        </p:nvSpPr>
        <p:spPr>
          <a:xfrm>
            <a:off x="0" y="93995"/>
            <a:ext cx="22328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63A33-CC15-6E57-C0B8-FB0509357135}"/>
              </a:ext>
            </a:extLst>
          </p:cNvPr>
          <p:cNvSpPr>
            <a:spLocks noGrp="1"/>
          </p:cNvSpPr>
          <p:nvPr>
            <p:ph idx="1"/>
          </p:nvPr>
        </p:nvSpPr>
        <p:spPr>
          <a:xfrm>
            <a:off x="2565990" y="136525"/>
            <a:ext cx="8915400" cy="5987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ABD1E-0720-3AF3-3A85-5180E868EFC9}"/>
              </a:ext>
            </a:extLst>
          </p:cNvPr>
          <p:cNvSpPr>
            <a:spLocks noGrp="1"/>
          </p:cNvSpPr>
          <p:nvPr>
            <p:ph type="body" sz="half" idx="2"/>
          </p:nvPr>
        </p:nvSpPr>
        <p:spPr>
          <a:xfrm>
            <a:off x="0" y="1908544"/>
            <a:ext cx="22328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27667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2.png"/><Relationship Id="rId4" Type="http://schemas.openxmlformats.org/officeDocument/2006/relationships/slideLayout" Target="../slideLayouts/slideLayout16.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2.xml"/><Relationship Id="rId7"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white rectangle on a blue surface&#10;&#10;AI-generated content may be incorrect.">
            <a:extLst>
              <a:ext uri="{FF2B5EF4-FFF2-40B4-BE49-F238E27FC236}">
                <a16:creationId xmlns:a16="http://schemas.microsoft.com/office/drawing/2014/main" id="{038F1AF9-F6D4-B950-3F39-BA5D3296BB3A}"/>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D96B067-8A97-3D22-5374-7CAD92334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F1553-0347-5AE6-A201-3F281364A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9DBD8-D8B3-CAB4-40DE-13F1CECDA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4A82DF-2DF4-4ECA-A118-31C9F96E63E8}" type="datetimeFigureOut">
              <a:rPr lang="en-US" smtClean="0"/>
              <a:t>9/8/2025</a:t>
            </a:fld>
            <a:endParaRPr lang="en-US"/>
          </a:p>
        </p:txBody>
      </p:sp>
      <p:sp>
        <p:nvSpPr>
          <p:cNvPr id="5" name="Footer Placeholder 4">
            <a:extLst>
              <a:ext uri="{FF2B5EF4-FFF2-40B4-BE49-F238E27FC236}">
                <a16:creationId xmlns:a16="http://schemas.microsoft.com/office/drawing/2014/main" id="{8859A04A-77C0-5C8F-CC6A-2A33D0333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3493F7-20D2-C0E0-95DE-000351182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4659B5-1575-4DDB-8CC3-B54D683D5BAB}" type="slidenum">
              <a:rPr lang="en-US" smtClean="0"/>
              <a:t>‹#›</a:t>
            </a:fld>
            <a:endParaRPr lang="en-US"/>
          </a:p>
        </p:txBody>
      </p:sp>
    </p:spTree>
    <p:extLst>
      <p:ext uri="{BB962C8B-B14F-4D97-AF65-F5344CB8AC3E}">
        <p14:creationId xmlns:p14="http://schemas.microsoft.com/office/powerpoint/2010/main" val="3769750491"/>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sand dune&#10;&#10;AI-generated content may be incorrect.">
            <a:extLst>
              <a:ext uri="{FF2B5EF4-FFF2-40B4-BE49-F238E27FC236}">
                <a16:creationId xmlns:a16="http://schemas.microsoft.com/office/drawing/2014/main" id="{7E629D65-B073-784C-2632-E8ADAF89E792}"/>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4D809A9-8A6B-A4C2-1A5F-72BFEC966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5A5C3C-8545-7227-401F-F673591D31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989FE-63BE-9B8B-648B-EB7022277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7EEE86-4367-47BC-ACD6-271C350E53FC}" type="datetimeFigureOut">
              <a:rPr lang="en-US" smtClean="0"/>
              <a:t>9/8/2025</a:t>
            </a:fld>
            <a:endParaRPr lang="en-US"/>
          </a:p>
        </p:txBody>
      </p:sp>
      <p:sp>
        <p:nvSpPr>
          <p:cNvPr id="5" name="Footer Placeholder 4">
            <a:extLst>
              <a:ext uri="{FF2B5EF4-FFF2-40B4-BE49-F238E27FC236}">
                <a16:creationId xmlns:a16="http://schemas.microsoft.com/office/drawing/2014/main" id="{B30296AF-FC5A-7A93-4185-AE2A6E2C1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F2554C-FE7E-3973-51E3-58302F1675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A34C09-E6A8-4AFC-B47F-4E19DAAF121C}" type="slidenum">
              <a:rPr lang="en-US" smtClean="0"/>
              <a:t>‹#›</a:t>
            </a:fld>
            <a:endParaRPr lang="en-US"/>
          </a:p>
        </p:txBody>
      </p:sp>
    </p:spTree>
    <p:extLst>
      <p:ext uri="{BB962C8B-B14F-4D97-AF65-F5344CB8AC3E}">
        <p14:creationId xmlns:p14="http://schemas.microsoft.com/office/powerpoint/2010/main" val="400473160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descr="A blue and orange background&#10;&#10;AI-generated content may be incorrect.">
            <a:extLst>
              <a:ext uri="{FF2B5EF4-FFF2-40B4-BE49-F238E27FC236}">
                <a16:creationId xmlns:a16="http://schemas.microsoft.com/office/drawing/2014/main" id="{6682CB46-F8A7-0A15-6800-299C41496721}"/>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C9BE4F2-3EE5-BE4D-8F64-083A81432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58BE65-B6D7-3077-F8B4-873BF4AEC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287AE-6D77-9280-1526-C2BAAE5C6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E6281-5E8F-47AA-BF64-9491E4C98D3D}" type="datetimeFigureOut">
              <a:rPr lang="en-US" smtClean="0"/>
              <a:t>9/8/2025</a:t>
            </a:fld>
            <a:endParaRPr lang="en-US"/>
          </a:p>
        </p:txBody>
      </p:sp>
      <p:sp>
        <p:nvSpPr>
          <p:cNvPr id="5" name="Footer Placeholder 4">
            <a:extLst>
              <a:ext uri="{FF2B5EF4-FFF2-40B4-BE49-F238E27FC236}">
                <a16:creationId xmlns:a16="http://schemas.microsoft.com/office/drawing/2014/main" id="{71AC5578-0D8D-1B91-E1CB-141FE2BC7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47D6E3-C9FC-EF12-541F-962F312D0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5AF2AB-9647-4B3A-A3D3-0B30382ED284}" type="slidenum">
              <a:rPr lang="en-US" smtClean="0"/>
              <a:t>‹#›</a:t>
            </a:fld>
            <a:endParaRPr lang="en-US"/>
          </a:p>
        </p:txBody>
      </p:sp>
    </p:spTree>
    <p:extLst>
      <p:ext uri="{BB962C8B-B14F-4D97-AF65-F5344CB8AC3E}">
        <p14:creationId xmlns:p14="http://schemas.microsoft.com/office/powerpoint/2010/main" val="934041862"/>
      </p:ext>
    </p:extLst>
  </p:cSld>
  <p:clrMap bg1="lt1" tx1="dk1" bg2="lt2" tx2="dk2" accent1="accent1" accent2="accent2" accent3="accent3" accent4="accent4" accent5="accent5" accent6="accent6" hlink="hlink" folHlink="folHlink"/>
  <p:sldLayoutIdLst>
    <p:sldLayoutId id="2147483660"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descr="A blue sand dunes with lines&#10;&#10;AI-generated content may be incorrect.">
            <a:extLst>
              <a:ext uri="{FF2B5EF4-FFF2-40B4-BE49-F238E27FC236}">
                <a16:creationId xmlns:a16="http://schemas.microsoft.com/office/drawing/2014/main" id="{2CAB838B-4C6C-5B11-3319-3DF352467221}"/>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E4407D-AF1B-4813-0344-8BD817E59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7EDF8-9FDD-8F7E-41CC-2AD76D7C2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3606A-3AF9-EE9F-ED0D-5B7AF8345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BFF172-563F-41BA-9967-B165C8CDB4DC}" type="datetimeFigureOut">
              <a:rPr lang="en-US" smtClean="0"/>
              <a:t>9/8/2025</a:t>
            </a:fld>
            <a:endParaRPr lang="en-US"/>
          </a:p>
        </p:txBody>
      </p:sp>
      <p:sp>
        <p:nvSpPr>
          <p:cNvPr id="5" name="Footer Placeholder 4">
            <a:extLst>
              <a:ext uri="{FF2B5EF4-FFF2-40B4-BE49-F238E27FC236}">
                <a16:creationId xmlns:a16="http://schemas.microsoft.com/office/drawing/2014/main" id="{2F981785-29F7-D4E8-D192-95F94F599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139685-C1A2-BF50-AE3F-63D80300C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66D0B8-7253-4386-B887-791A57BEA8D6}" type="slidenum">
              <a:rPr lang="en-US" smtClean="0"/>
              <a:t>‹#›</a:t>
            </a:fld>
            <a:endParaRPr lang="en-US"/>
          </a:p>
        </p:txBody>
      </p:sp>
    </p:spTree>
    <p:extLst>
      <p:ext uri="{BB962C8B-B14F-4D97-AF65-F5344CB8AC3E}">
        <p14:creationId xmlns:p14="http://schemas.microsoft.com/office/powerpoint/2010/main" val="2046691281"/>
      </p:ext>
    </p:extLst>
  </p:cSld>
  <p:clrMap bg1="lt1" tx1="dk1" bg2="lt2" tx2="dk2" accent1="accent1" accent2="accent2" accent3="accent3" accent4="accent4" accent5="accent5" accent6="accent6" hlink="hlink" folHlink="folHlink"/>
  <p:sldLayoutIdLst>
    <p:sldLayoutId id="2147483703" r:id="rId1"/>
    <p:sldLayoutId id="2147483668"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descr="A white background with black and white clouds&#10;&#10;AI-generated content may be incorrect.">
            <a:extLst>
              <a:ext uri="{FF2B5EF4-FFF2-40B4-BE49-F238E27FC236}">
                <a16:creationId xmlns:a16="http://schemas.microsoft.com/office/drawing/2014/main" id="{B6343FD8-31B6-968F-4401-69E3D9BD7224}"/>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EC9EFD9-559E-CE67-7BD0-8772C5B97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F5D6B6-4A1C-4096-BB85-160F7E6D3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70273-DD75-9930-A1DA-8F4957C8D2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6C05B5-7306-468E-BF72-930FA498B161}" type="datetimeFigureOut">
              <a:rPr lang="en-US" smtClean="0"/>
              <a:t>9/8/2025</a:t>
            </a:fld>
            <a:endParaRPr lang="en-US"/>
          </a:p>
        </p:txBody>
      </p:sp>
      <p:sp>
        <p:nvSpPr>
          <p:cNvPr id="5" name="Footer Placeholder 4">
            <a:extLst>
              <a:ext uri="{FF2B5EF4-FFF2-40B4-BE49-F238E27FC236}">
                <a16:creationId xmlns:a16="http://schemas.microsoft.com/office/drawing/2014/main" id="{864FCF93-F86E-4EDF-C032-4790500A0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93D6110-1CD5-3324-FE00-36E7EAE6B0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4DAFF4-6EF1-49C3-86C2-1DE95564C0D2}" type="slidenum">
              <a:rPr lang="en-US" smtClean="0"/>
              <a:t>‹#›</a:t>
            </a:fld>
            <a:endParaRPr lang="en-US"/>
          </a:p>
        </p:txBody>
      </p:sp>
    </p:spTree>
    <p:extLst>
      <p:ext uri="{BB962C8B-B14F-4D97-AF65-F5344CB8AC3E}">
        <p14:creationId xmlns:p14="http://schemas.microsoft.com/office/powerpoint/2010/main" val="1091379691"/>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9" name="Picture 8" descr="A white surface with a white background&#10;&#10;AI-generated content may be incorrect.">
            <a:extLst>
              <a:ext uri="{FF2B5EF4-FFF2-40B4-BE49-F238E27FC236}">
                <a16:creationId xmlns:a16="http://schemas.microsoft.com/office/drawing/2014/main" id="{C3199E4D-6D3F-E399-B39E-EE935394FCA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5A4603B-5120-79BE-D6DC-BEDBF43B2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3AAD7-1BE0-0F98-CC82-70455874E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C6A25-8986-58E7-7180-5C0B480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53F370-94B6-4248-960D-7A82703B2CF3}" type="datetimeFigureOut">
              <a:rPr lang="en-US" smtClean="0"/>
              <a:t>9/8/2025</a:t>
            </a:fld>
            <a:endParaRPr lang="en-US"/>
          </a:p>
        </p:txBody>
      </p:sp>
      <p:sp>
        <p:nvSpPr>
          <p:cNvPr id="5" name="Footer Placeholder 4">
            <a:extLst>
              <a:ext uri="{FF2B5EF4-FFF2-40B4-BE49-F238E27FC236}">
                <a16:creationId xmlns:a16="http://schemas.microsoft.com/office/drawing/2014/main" id="{7179BA52-735B-1599-F1F2-8EEDB2B8E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549394-6D87-3984-32BD-5818383261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640106-DA09-4354-AE8C-825BEBD9250C}" type="slidenum">
              <a:rPr lang="en-US" smtClean="0"/>
              <a:t>‹#›</a:t>
            </a:fld>
            <a:endParaRPr lang="en-US"/>
          </a:p>
        </p:txBody>
      </p:sp>
    </p:spTree>
    <p:extLst>
      <p:ext uri="{BB962C8B-B14F-4D97-AF65-F5344CB8AC3E}">
        <p14:creationId xmlns:p14="http://schemas.microsoft.com/office/powerpoint/2010/main" val="14885467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9" name="Picture 8" descr="A white table with a white background&#10;&#10;AI-generated content may be incorrect.">
            <a:extLst>
              <a:ext uri="{FF2B5EF4-FFF2-40B4-BE49-F238E27FC236}">
                <a16:creationId xmlns:a16="http://schemas.microsoft.com/office/drawing/2014/main" id="{7B3080BA-15E6-03B3-939D-5B7033656B53}"/>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05FF3A5-51D8-B155-414A-D2FD0D0AD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19A229-C988-A1BD-EBC8-9C00E2DC7B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42974-8407-531C-51C7-AA52C755D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F12936-B9F4-414F-A3DE-0FF20D6A01CE}" type="datetimeFigureOut">
              <a:rPr lang="en-US" smtClean="0"/>
              <a:t>9/8/2025</a:t>
            </a:fld>
            <a:endParaRPr lang="en-US"/>
          </a:p>
        </p:txBody>
      </p:sp>
      <p:sp>
        <p:nvSpPr>
          <p:cNvPr id="5" name="Footer Placeholder 4">
            <a:extLst>
              <a:ext uri="{FF2B5EF4-FFF2-40B4-BE49-F238E27FC236}">
                <a16:creationId xmlns:a16="http://schemas.microsoft.com/office/drawing/2014/main" id="{A6A27E91-FD34-250E-7EF6-1A3AD21A0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CA38B1-9626-202C-64E1-57B2EAD5F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611422-FAB9-4936-A78D-1FBC809DE531}" type="slidenum">
              <a:rPr lang="en-US" smtClean="0"/>
              <a:t>‹#›</a:t>
            </a:fld>
            <a:endParaRPr lang="en-US"/>
          </a:p>
        </p:txBody>
      </p:sp>
    </p:spTree>
    <p:extLst>
      <p:ext uri="{BB962C8B-B14F-4D97-AF65-F5344CB8AC3E}">
        <p14:creationId xmlns:p14="http://schemas.microsoft.com/office/powerpoint/2010/main" val="33634980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700" r:id="rId4"/>
    <p:sldLayoutId id="2147483701" r:id="rId5"/>
    <p:sldLayoutId id="214748370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52.jp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9222-ABD8-6738-AE23-838F3A926060}"/>
              </a:ext>
            </a:extLst>
          </p:cNvPr>
          <p:cNvSpPr>
            <a:spLocks noGrp="1"/>
          </p:cNvSpPr>
          <p:nvPr>
            <p:ph type="ctrTitle"/>
          </p:nvPr>
        </p:nvSpPr>
        <p:spPr>
          <a:xfrm>
            <a:off x="-1" y="2927927"/>
            <a:ext cx="7961745" cy="922384"/>
          </a:xfrm>
        </p:spPr>
        <p:txBody>
          <a:bodyPr>
            <a:normAutofit/>
          </a:bodyPr>
          <a:lstStyle/>
          <a:p>
            <a:r>
              <a:rPr lang="en-US" dirty="0">
                <a:solidFill>
                  <a:schemeClr val="accent2">
                    <a:lumMod val="50000"/>
                  </a:schemeClr>
                </a:solidFill>
              </a:rPr>
              <a:t>The E Section &amp; Other Evidence</a:t>
            </a:r>
          </a:p>
        </p:txBody>
      </p:sp>
      <p:sp>
        <p:nvSpPr>
          <p:cNvPr id="3" name="Subtitle 2">
            <a:extLst>
              <a:ext uri="{FF2B5EF4-FFF2-40B4-BE49-F238E27FC236}">
                <a16:creationId xmlns:a16="http://schemas.microsoft.com/office/drawing/2014/main" id="{2642EEF7-B549-44B7-3379-4D66F5848977}"/>
              </a:ext>
            </a:extLst>
          </p:cNvPr>
          <p:cNvSpPr>
            <a:spLocks noGrp="1"/>
          </p:cNvSpPr>
          <p:nvPr>
            <p:ph type="subTitle" idx="1"/>
          </p:nvPr>
        </p:nvSpPr>
        <p:spPr>
          <a:xfrm>
            <a:off x="0" y="3984488"/>
            <a:ext cx="9144000" cy="623138"/>
          </a:xfrm>
        </p:spPr>
        <p:txBody>
          <a:bodyPr/>
          <a:lstStyle/>
          <a:p>
            <a:pPr algn="l"/>
            <a:r>
              <a:rPr lang="en-US" dirty="0">
                <a:solidFill>
                  <a:srgbClr val="00B0F0"/>
                </a:solidFill>
              </a:rPr>
              <a:t>Presented by Kevin Kerr, Sara Carroll &amp; Elmira Shokriyani</a:t>
            </a:r>
          </a:p>
        </p:txBody>
      </p:sp>
    </p:spTree>
    <p:extLst>
      <p:ext uri="{BB962C8B-B14F-4D97-AF65-F5344CB8AC3E}">
        <p14:creationId xmlns:p14="http://schemas.microsoft.com/office/powerpoint/2010/main" val="387628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D347-5C55-A536-5F2B-60B0260F1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6DD04-FA6D-3D29-C570-5D8CA21CBEE9}"/>
              </a:ext>
            </a:extLst>
          </p:cNvPr>
          <p:cNvSpPr>
            <a:spLocks noGrp="1"/>
          </p:cNvSpPr>
          <p:nvPr>
            <p:ph type="ctrTitle"/>
          </p:nvPr>
        </p:nvSpPr>
        <p:spPr>
          <a:xfrm>
            <a:off x="83128" y="2884992"/>
            <a:ext cx="8737599" cy="1088015"/>
          </a:xfrm>
        </p:spPr>
        <p:txBody>
          <a:bodyPr anchor="ctr">
            <a:normAutofit/>
          </a:bodyPr>
          <a:lstStyle/>
          <a:p>
            <a:pPr algn="l"/>
            <a:r>
              <a:rPr lang="en-US" sz="4000">
                <a:solidFill>
                  <a:schemeClr val="accent2">
                    <a:lumMod val="50000"/>
                  </a:schemeClr>
                </a:solidFill>
              </a:rPr>
              <a:t>Other Evidence: Establishing the AOD</a:t>
            </a:r>
          </a:p>
        </p:txBody>
      </p:sp>
    </p:spTree>
    <p:extLst>
      <p:ext uri="{BB962C8B-B14F-4D97-AF65-F5344CB8AC3E}">
        <p14:creationId xmlns:p14="http://schemas.microsoft.com/office/powerpoint/2010/main" val="347715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C27D-25C9-5629-4AA6-8315CBA60B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AF7C31-2EC0-02AF-F022-BF2A71B3D83E}"/>
              </a:ext>
            </a:extLst>
          </p:cNvPr>
          <p:cNvSpPr>
            <a:spLocks noGrp="1"/>
          </p:cNvSpPr>
          <p:nvPr>
            <p:ph type="title"/>
          </p:nvPr>
        </p:nvSpPr>
        <p:spPr>
          <a:xfrm>
            <a:off x="2423012" y="326570"/>
            <a:ext cx="9551272" cy="1033583"/>
          </a:xfrm>
        </p:spPr>
        <p:txBody>
          <a:bodyPr>
            <a:normAutofit/>
          </a:bodyPr>
          <a:lstStyle/>
          <a:p>
            <a:r>
              <a:rPr lang="en-US" sz="3600" dirty="0">
                <a:solidFill>
                  <a:schemeClr val="accent2">
                    <a:lumMod val="50000"/>
                  </a:schemeClr>
                </a:solidFill>
              </a:rPr>
              <a:t>Using Other Evidence to Determine the Onset Date</a:t>
            </a:r>
          </a:p>
        </p:txBody>
      </p:sp>
      <p:sp>
        <p:nvSpPr>
          <p:cNvPr id="5" name="Content Placeholder 4">
            <a:extLst>
              <a:ext uri="{FF2B5EF4-FFF2-40B4-BE49-F238E27FC236}">
                <a16:creationId xmlns:a16="http://schemas.microsoft.com/office/drawing/2014/main" id="{72697550-784A-4240-30C2-D012DF0DBF8B}"/>
              </a:ext>
            </a:extLst>
          </p:cNvPr>
          <p:cNvSpPr>
            <a:spLocks noGrp="1"/>
          </p:cNvSpPr>
          <p:nvPr>
            <p:ph idx="1"/>
          </p:nvPr>
        </p:nvSpPr>
        <p:spPr>
          <a:xfrm>
            <a:off x="2784021" y="1763619"/>
            <a:ext cx="3769179" cy="3858258"/>
          </a:xfrm>
        </p:spPr>
        <p:txBody>
          <a:bodyPr>
            <a:normAutofit/>
          </a:bodyPr>
          <a:lstStyle/>
          <a:p>
            <a:pPr marL="0" indent="0">
              <a:buNone/>
            </a:pPr>
            <a:r>
              <a:rPr lang="en-US" sz="1800" b="1" dirty="0"/>
              <a:t>SSR 18-01p – Current Policy for Determining Onset</a:t>
            </a:r>
            <a:endParaRPr lang="en-US" sz="1800" dirty="0"/>
          </a:p>
          <a:p>
            <a:r>
              <a:rPr lang="en-US" sz="1800" b="1" dirty="0"/>
              <a:t>Primary basis:</a:t>
            </a:r>
            <a:r>
              <a:rPr lang="en-US" sz="1800" dirty="0"/>
              <a:t> Medical evidence is the main source for determining onset.</a:t>
            </a:r>
          </a:p>
          <a:p>
            <a:r>
              <a:rPr lang="en-US" sz="1800" b="1" dirty="0"/>
              <a:t>If medical evidence is lacking:</a:t>
            </a:r>
            <a:r>
              <a:rPr lang="en-US" sz="1800" dirty="0"/>
              <a:t> Other non-medical evidence may be considered when the claimant has a </a:t>
            </a:r>
            <a:r>
              <a:rPr lang="en-US" sz="1800" b="1" dirty="0"/>
              <a:t>non-traumatic</a:t>
            </a:r>
            <a:r>
              <a:rPr lang="en-US" sz="1800" dirty="0"/>
              <a:t>, </a:t>
            </a:r>
            <a:r>
              <a:rPr lang="en-US" sz="1800" b="1" dirty="0"/>
              <a:t>exacerbating</a:t>
            </a:r>
            <a:r>
              <a:rPr lang="en-US" sz="1800" dirty="0"/>
              <a:t>, or </a:t>
            </a:r>
            <a:r>
              <a:rPr lang="en-US" sz="1800" b="1" dirty="0"/>
              <a:t>remitting</a:t>
            </a:r>
            <a:r>
              <a:rPr lang="en-US" sz="1800" dirty="0"/>
              <a:t> impairment. This helps establish onset when direct medical records are incomplete.</a:t>
            </a:r>
          </a:p>
          <a:p>
            <a:pPr marL="457200" lvl="1" indent="0">
              <a:buNone/>
            </a:pPr>
            <a:endParaRPr lang="en-US" sz="1800" dirty="0"/>
          </a:p>
          <a:p>
            <a:pPr lvl="2"/>
            <a:endParaRPr lang="en-US" sz="1800" dirty="0"/>
          </a:p>
          <a:p>
            <a:endParaRPr lang="en-US" sz="1800" dirty="0"/>
          </a:p>
        </p:txBody>
      </p:sp>
      <p:pic>
        <p:nvPicPr>
          <p:cNvPr id="7" name="Picture 6" descr="A person holding a paper and a stack of papers">
            <a:extLst>
              <a:ext uri="{FF2B5EF4-FFF2-40B4-BE49-F238E27FC236}">
                <a16:creationId xmlns:a16="http://schemas.microsoft.com/office/drawing/2014/main" id="{3358657E-2622-B4DE-DADD-8E8E46724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648" y="1595484"/>
            <a:ext cx="4274164" cy="4194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0123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00132-2DF2-8E8C-A3F6-F44021CE6D89}"/>
              </a:ext>
            </a:extLst>
          </p:cNvPr>
          <p:cNvSpPr>
            <a:spLocks noGrp="1"/>
          </p:cNvSpPr>
          <p:nvPr>
            <p:ph type="title"/>
          </p:nvPr>
        </p:nvSpPr>
        <p:spPr>
          <a:xfrm>
            <a:off x="2589305" y="127973"/>
            <a:ext cx="8394379" cy="1041627"/>
          </a:xfrm>
        </p:spPr>
        <p:txBody>
          <a:bodyPr anchor="ctr">
            <a:normAutofit/>
          </a:bodyPr>
          <a:lstStyle/>
          <a:p>
            <a:r>
              <a:rPr lang="en-US" sz="3100" dirty="0">
                <a:solidFill>
                  <a:schemeClr val="accent2">
                    <a:lumMod val="50000"/>
                  </a:schemeClr>
                </a:solidFill>
              </a:rPr>
              <a:t>Examples of Other Evidence that May be Used to Establish the Onset Date/Relate Back</a:t>
            </a:r>
          </a:p>
        </p:txBody>
      </p:sp>
      <p:sp>
        <p:nvSpPr>
          <p:cNvPr id="5" name="Content Placeholder 4">
            <a:extLst>
              <a:ext uri="{FF2B5EF4-FFF2-40B4-BE49-F238E27FC236}">
                <a16:creationId xmlns:a16="http://schemas.microsoft.com/office/drawing/2014/main" id="{413B305F-1EC1-DA11-1509-BF8971E73700}"/>
              </a:ext>
            </a:extLst>
          </p:cNvPr>
          <p:cNvSpPr>
            <a:spLocks noGrp="1"/>
          </p:cNvSpPr>
          <p:nvPr>
            <p:ph sz="half" idx="1"/>
          </p:nvPr>
        </p:nvSpPr>
        <p:spPr>
          <a:xfrm>
            <a:off x="2423159" y="1169600"/>
            <a:ext cx="5087983" cy="5732463"/>
          </a:xfrm>
        </p:spPr>
        <p:txBody>
          <a:bodyPr>
            <a:noAutofit/>
          </a:bodyPr>
          <a:lstStyle/>
          <a:p>
            <a:pPr marL="0" indent="0">
              <a:buNone/>
            </a:pPr>
            <a:r>
              <a:rPr lang="en-US" sz="1600" b="1" dirty="0"/>
              <a:t>Statements from the claimant or others </a:t>
            </a:r>
          </a:p>
          <a:p>
            <a:pPr lvl="1"/>
            <a:r>
              <a:rPr lang="en-US" sz="1600" dirty="0"/>
              <a:t>Friends, Family, Caregivers, Employers</a:t>
            </a:r>
          </a:p>
          <a:p>
            <a:pPr lvl="2"/>
            <a:r>
              <a:rPr lang="en-US" sz="1600" dirty="0"/>
              <a:t>What differences have they noticed and when did those begin?</a:t>
            </a:r>
          </a:p>
          <a:p>
            <a:pPr marL="0" indent="0">
              <a:buNone/>
            </a:pPr>
            <a:r>
              <a:rPr lang="en-US" sz="1600" b="1" dirty="0"/>
              <a:t>Documentation of Specific Incidences </a:t>
            </a:r>
          </a:p>
          <a:p>
            <a:pPr lvl="1"/>
            <a:r>
              <a:rPr lang="en-US" sz="1600" dirty="0"/>
              <a:t>Traumatic events like accidents at work</a:t>
            </a:r>
          </a:p>
          <a:p>
            <a:pPr lvl="2"/>
            <a:r>
              <a:rPr lang="en-US" sz="1600" dirty="0"/>
              <a:t>Ex. We provided a ship log to document accident happened prior to DLI, even though client didn’t receive treatment until after the DLI.</a:t>
            </a:r>
          </a:p>
          <a:p>
            <a:pPr marL="1371600" lvl="3" indent="0">
              <a:buNone/>
            </a:pPr>
            <a:r>
              <a:rPr lang="en-US" sz="1600" i="1" dirty="0">
                <a:solidFill>
                  <a:srgbClr val="0070C0"/>
                </a:solidFill>
              </a:rPr>
              <a:t>“</a:t>
            </a:r>
            <a:r>
              <a:rPr lang="en-US" sz="1600" b="0" i="1" dirty="0">
                <a:solidFill>
                  <a:srgbClr val="0070C0"/>
                </a:solidFill>
                <a:effectLst/>
              </a:rPr>
              <a:t> If the evidence of record supports a finding that the claimant met the statutory definition of disability on the date of the traumatic event or traumatic injury, we will use that date as the date that the claimant first met the statutory definition of disability.” (</a:t>
            </a:r>
            <a:r>
              <a:rPr lang="en-US" sz="1600" i="1" dirty="0">
                <a:solidFill>
                  <a:srgbClr val="0070C0"/>
                </a:solidFill>
              </a:rPr>
              <a:t>SSR 18-01p).</a:t>
            </a:r>
          </a:p>
          <a:p>
            <a:pPr lvl="1"/>
            <a:r>
              <a:rPr lang="en-US" sz="1600" dirty="0"/>
              <a:t>Specific Incidences of Trauma </a:t>
            </a:r>
          </a:p>
          <a:p>
            <a:pPr lvl="2"/>
            <a:r>
              <a:rPr lang="en-US" sz="1600" dirty="0"/>
              <a:t>Ex. Documentation of Revocation of Parental Rights or Police Report(s) of Domestic Violence</a:t>
            </a:r>
          </a:p>
          <a:p>
            <a:endParaRPr lang="en-US" sz="1600" dirty="0"/>
          </a:p>
        </p:txBody>
      </p:sp>
      <p:pic>
        <p:nvPicPr>
          <p:cNvPr id="3" name="Picture 2" descr="A car with a damaged front end&#10;&#10;AI-generated content may be incorrect.">
            <a:extLst>
              <a:ext uri="{FF2B5EF4-FFF2-40B4-BE49-F238E27FC236}">
                <a16:creationId xmlns:a16="http://schemas.microsoft.com/office/drawing/2014/main" id="{307886F8-E7CF-5392-F7B1-8F08DD124C65}"/>
              </a:ext>
            </a:extLst>
          </p:cNvPr>
          <p:cNvPicPr>
            <a:picLocks noChangeAspect="1"/>
          </p:cNvPicPr>
          <p:nvPr/>
        </p:nvPicPr>
        <p:blipFill>
          <a:blip r:embed="rId3">
            <a:extLst>
              <a:ext uri="{28A0092B-C50C-407E-A947-70E740481C1C}">
                <a14:useLocalDpi xmlns:a14="http://schemas.microsoft.com/office/drawing/2010/main" val="0"/>
              </a:ext>
            </a:extLst>
          </a:blip>
          <a:srcRect l="30669" r="27313" b="1"/>
          <a:stretch>
            <a:fillRect/>
          </a:stretch>
        </p:blipFill>
        <p:spPr>
          <a:xfrm>
            <a:off x="7870371" y="1289343"/>
            <a:ext cx="3998867" cy="5186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62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2AAF-B0E0-B110-94BA-2FD41B9201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7FC4E2-1C86-C915-7CC5-17F74DB76717}"/>
              </a:ext>
            </a:extLst>
          </p:cNvPr>
          <p:cNvSpPr>
            <a:spLocks noGrp="1"/>
          </p:cNvSpPr>
          <p:nvPr>
            <p:ph type="title"/>
          </p:nvPr>
        </p:nvSpPr>
        <p:spPr>
          <a:xfrm>
            <a:off x="4839642" y="479401"/>
            <a:ext cx="4184615" cy="576514"/>
          </a:xfrm>
        </p:spPr>
        <p:txBody>
          <a:bodyPr anchor="t">
            <a:normAutofit fontScale="90000"/>
          </a:bodyPr>
          <a:lstStyle/>
          <a:p>
            <a:r>
              <a:rPr lang="en-US" sz="3600" dirty="0">
                <a:solidFill>
                  <a:schemeClr val="accent2">
                    <a:lumMod val="50000"/>
                  </a:schemeClr>
                </a:solidFill>
              </a:rPr>
              <a:t>SSR 83-20 (Rescinded) </a:t>
            </a:r>
          </a:p>
        </p:txBody>
      </p:sp>
      <p:pic>
        <p:nvPicPr>
          <p:cNvPr id="7" name="Picture 6">
            <a:extLst>
              <a:ext uri="{FF2B5EF4-FFF2-40B4-BE49-F238E27FC236}">
                <a16:creationId xmlns:a16="http://schemas.microsoft.com/office/drawing/2014/main" id="{FF7367D7-BA0A-47F9-2DC7-92160FA98D2B}"/>
              </a:ext>
            </a:extLst>
          </p:cNvPr>
          <p:cNvPicPr>
            <a:picLocks noChangeAspect="1"/>
          </p:cNvPicPr>
          <p:nvPr/>
        </p:nvPicPr>
        <p:blipFill>
          <a:blip r:embed="rId3"/>
          <a:stretch>
            <a:fillRect/>
          </a:stretch>
        </p:blipFill>
        <p:spPr>
          <a:xfrm>
            <a:off x="3301096" y="1297963"/>
            <a:ext cx="6735115" cy="5287113"/>
          </a:xfrm>
          <a:prstGeom prst="rect">
            <a:avLst/>
          </a:prstGeom>
        </p:spPr>
      </p:pic>
    </p:spTree>
    <p:extLst>
      <p:ext uri="{BB962C8B-B14F-4D97-AF65-F5344CB8AC3E}">
        <p14:creationId xmlns:p14="http://schemas.microsoft.com/office/powerpoint/2010/main" val="329118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E80B-B8A3-AC67-A1FF-6AEDBF908A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9D30A8-28C6-1FC1-ACEB-526C8B3E874E}"/>
              </a:ext>
            </a:extLst>
          </p:cNvPr>
          <p:cNvSpPr>
            <a:spLocks noGrp="1"/>
          </p:cNvSpPr>
          <p:nvPr>
            <p:ph type="title"/>
          </p:nvPr>
        </p:nvSpPr>
        <p:spPr>
          <a:xfrm>
            <a:off x="2923757" y="473957"/>
            <a:ext cx="8728576" cy="2208811"/>
          </a:xfrm>
        </p:spPr>
        <p:txBody>
          <a:bodyPr anchor="t">
            <a:normAutofit/>
          </a:bodyPr>
          <a:lstStyle/>
          <a:p>
            <a:r>
              <a:rPr lang="en-US" sz="3600" dirty="0">
                <a:solidFill>
                  <a:schemeClr val="accent2">
                    <a:lumMod val="50000"/>
                  </a:schemeClr>
                </a:solidFill>
              </a:rPr>
              <a:t>The Spirit of Henry Rogers Still Appears to be Alive Under 18-1p</a:t>
            </a:r>
            <a:br>
              <a:rPr lang="en-US" sz="3600" dirty="0">
                <a:solidFill>
                  <a:schemeClr val="accent2">
                    <a:lumMod val="50000"/>
                  </a:schemeClr>
                </a:solidFill>
              </a:rPr>
            </a:br>
            <a:endParaRPr lang="en-US" sz="3600" dirty="0">
              <a:solidFill>
                <a:schemeClr val="accent2">
                  <a:lumMod val="50000"/>
                </a:schemeClr>
              </a:solidFill>
            </a:endParaRPr>
          </a:p>
        </p:txBody>
      </p:sp>
      <p:sp>
        <p:nvSpPr>
          <p:cNvPr id="2" name="Content Placeholder 4">
            <a:extLst>
              <a:ext uri="{FF2B5EF4-FFF2-40B4-BE49-F238E27FC236}">
                <a16:creationId xmlns:a16="http://schemas.microsoft.com/office/drawing/2014/main" id="{52CAA173-5821-0C84-8AE4-51AEA64B0B63}"/>
              </a:ext>
            </a:extLst>
          </p:cNvPr>
          <p:cNvSpPr>
            <a:spLocks noGrp="1"/>
          </p:cNvSpPr>
          <p:nvPr>
            <p:ph idx="1"/>
          </p:nvPr>
        </p:nvSpPr>
        <p:spPr>
          <a:xfrm>
            <a:off x="2079173" y="1854960"/>
            <a:ext cx="4822370" cy="3885867"/>
          </a:xfrm>
        </p:spPr>
        <p:txBody>
          <a:bodyPr>
            <a:normAutofit fontScale="92500" lnSpcReduction="20000"/>
          </a:bodyPr>
          <a:lstStyle/>
          <a:p>
            <a:pPr lvl="1"/>
            <a:r>
              <a:rPr lang="en-US" sz="1800" dirty="0"/>
              <a:t>“</a:t>
            </a:r>
            <a:r>
              <a:rPr lang="en-US" sz="1800" b="0" i="0" dirty="0">
                <a:solidFill>
                  <a:srgbClr val="000000"/>
                </a:solidFill>
                <a:effectLst/>
              </a:rPr>
              <a:t>The date we find that the claimant first met the statutory definition of disability </a:t>
            </a:r>
            <a:r>
              <a:rPr lang="en-US" sz="1800" b="0" i="0" dirty="0">
                <a:solidFill>
                  <a:srgbClr val="0070C0"/>
                </a:solidFill>
                <a:effectLst/>
              </a:rPr>
              <a:t>may predate the claimant’s earliest recorded</a:t>
            </a:r>
            <a:r>
              <a:rPr lang="en-US" sz="1800" b="0" i="0" dirty="0">
                <a:solidFill>
                  <a:srgbClr val="000000"/>
                </a:solidFill>
                <a:effectLst/>
              </a:rPr>
              <a:t> medical examination or the date of the claimant’s earliest medical records, but we will not consider whether the claimant first met the statutory definition of disability on a date that is beyond the period under consideration.”</a:t>
            </a:r>
          </a:p>
          <a:p>
            <a:pPr marL="457200" lvl="1" indent="0">
              <a:buNone/>
            </a:pPr>
            <a:endParaRPr lang="en-US" sz="1800" b="0" i="0" dirty="0">
              <a:solidFill>
                <a:srgbClr val="000000"/>
              </a:solidFill>
              <a:effectLst/>
            </a:endParaRPr>
          </a:p>
          <a:p>
            <a:pPr lvl="1"/>
            <a:r>
              <a:rPr lang="en-US" sz="1800" b="0" i="0" dirty="0">
                <a:solidFill>
                  <a:srgbClr val="0070C0"/>
                </a:solidFill>
                <a:effectLst/>
              </a:rPr>
              <a:t>“We may consider evidence from other non-medical sources such as the claimant’s family, friends, or former employers, if we cannot obtain additional medical evidence or it does not exist </a:t>
            </a:r>
            <a:r>
              <a:rPr lang="en-US" sz="1800" b="0" i="0" dirty="0">
                <a:solidFill>
                  <a:srgbClr val="000000"/>
                </a:solidFill>
                <a:effectLst/>
              </a:rPr>
              <a:t>(e.g., the evidence was never created or was destroyed), and we cannot reasonably infer the date that the claimant first met the statutory definition of disability based on the medical evidence in the file.”</a:t>
            </a:r>
          </a:p>
          <a:p>
            <a:pPr marL="457200" lvl="1" indent="0">
              <a:buNone/>
            </a:pPr>
            <a:endParaRPr lang="en-US" sz="1800" dirty="0"/>
          </a:p>
        </p:txBody>
      </p:sp>
      <p:pic>
        <p:nvPicPr>
          <p:cNvPr id="7" name="Picture 6" descr="A group of people standing together&#10;&#10;AI-generated content may be incorrect.">
            <a:extLst>
              <a:ext uri="{FF2B5EF4-FFF2-40B4-BE49-F238E27FC236}">
                <a16:creationId xmlns:a16="http://schemas.microsoft.com/office/drawing/2014/main" id="{3C5184A0-779F-7A2F-F280-1221E1A30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57" y="1854959"/>
            <a:ext cx="4852580" cy="3370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3655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F416-0C28-6EEB-983D-14EF0F1BE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CC648-4CDD-56C1-52AF-9471CFAA6271}"/>
              </a:ext>
            </a:extLst>
          </p:cNvPr>
          <p:cNvSpPr>
            <a:spLocks noGrp="1"/>
          </p:cNvSpPr>
          <p:nvPr>
            <p:ph type="ctrTitle"/>
          </p:nvPr>
        </p:nvSpPr>
        <p:spPr>
          <a:xfrm>
            <a:off x="27712" y="2884992"/>
            <a:ext cx="8192654" cy="1088015"/>
          </a:xfrm>
        </p:spPr>
        <p:txBody>
          <a:bodyPr anchor="ctr">
            <a:noAutofit/>
          </a:bodyPr>
          <a:lstStyle/>
          <a:p>
            <a:pPr algn="l"/>
            <a:r>
              <a:rPr lang="en-US" sz="4000">
                <a:solidFill>
                  <a:schemeClr val="accent2">
                    <a:lumMod val="50000"/>
                  </a:schemeClr>
                </a:solidFill>
              </a:rPr>
              <a:t>Other Evidence: Establishing Listings</a:t>
            </a:r>
          </a:p>
        </p:txBody>
      </p:sp>
    </p:spTree>
    <p:extLst>
      <p:ext uri="{BB962C8B-B14F-4D97-AF65-F5344CB8AC3E}">
        <p14:creationId xmlns:p14="http://schemas.microsoft.com/office/powerpoint/2010/main" val="243785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D3D57-7A04-E400-CA61-9BFFAC0A70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1B7A91-91E7-FD18-0516-D7E2C4A857EA}"/>
              </a:ext>
            </a:extLst>
          </p:cNvPr>
          <p:cNvSpPr>
            <a:spLocks noGrp="1"/>
          </p:cNvSpPr>
          <p:nvPr>
            <p:ph type="title"/>
          </p:nvPr>
        </p:nvSpPr>
        <p:spPr>
          <a:xfrm>
            <a:off x="2502221" y="168387"/>
            <a:ext cx="8220208" cy="910999"/>
          </a:xfrm>
        </p:spPr>
        <p:txBody>
          <a:bodyPr anchor="ctr">
            <a:noAutofit/>
          </a:bodyPr>
          <a:lstStyle/>
          <a:p>
            <a:r>
              <a:rPr lang="en-US" sz="3600" dirty="0">
                <a:solidFill>
                  <a:schemeClr val="accent2">
                    <a:lumMod val="50000"/>
                  </a:schemeClr>
                </a:solidFill>
              </a:rPr>
              <a:t>MDIs may require nonmedical evidence to establish duration &amp; severity</a:t>
            </a:r>
          </a:p>
        </p:txBody>
      </p:sp>
      <p:sp>
        <p:nvSpPr>
          <p:cNvPr id="5" name="Content Placeholder 4">
            <a:extLst>
              <a:ext uri="{FF2B5EF4-FFF2-40B4-BE49-F238E27FC236}">
                <a16:creationId xmlns:a16="http://schemas.microsoft.com/office/drawing/2014/main" id="{E36E6EA2-87F9-6503-48BE-6336E151EB48}"/>
              </a:ext>
            </a:extLst>
          </p:cNvPr>
          <p:cNvSpPr>
            <a:spLocks noGrp="1"/>
          </p:cNvSpPr>
          <p:nvPr>
            <p:ph sz="half" idx="1"/>
          </p:nvPr>
        </p:nvSpPr>
        <p:spPr>
          <a:xfrm>
            <a:off x="2502221" y="1211716"/>
            <a:ext cx="7512636" cy="5732463"/>
          </a:xfrm>
        </p:spPr>
        <p:txBody>
          <a:bodyPr>
            <a:noAutofit/>
          </a:bodyPr>
          <a:lstStyle/>
          <a:p>
            <a:pPr marL="0" indent="0">
              <a:buNone/>
            </a:pPr>
            <a:r>
              <a:rPr lang="en-US" sz="1600" b="1" dirty="0"/>
              <a:t>Example: Migraines</a:t>
            </a:r>
            <a:endParaRPr lang="en-US" sz="1600" dirty="0"/>
          </a:p>
          <a:p>
            <a:pPr marL="0" indent="0">
              <a:buNone/>
            </a:pPr>
            <a:r>
              <a:rPr lang="en-US" sz="1600" b="1" dirty="0"/>
              <a:t>SSR 19-4p</a:t>
            </a:r>
            <a:r>
              <a:rPr lang="en-US" sz="1600" dirty="0"/>
              <a:t> – Provides guidance on:</a:t>
            </a:r>
          </a:p>
          <a:p>
            <a:pPr lvl="1"/>
            <a:r>
              <a:rPr lang="en-US" sz="1600" dirty="0"/>
              <a:t>How SSA establishes that a person has an MDI of a primary headache disorder.</a:t>
            </a:r>
          </a:p>
          <a:p>
            <a:pPr lvl="1"/>
            <a:r>
              <a:rPr lang="en-US" sz="1600" dirty="0"/>
              <a:t>How SSA evaluates primary headache disorders in disability claims.</a:t>
            </a:r>
          </a:p>
          <a:p>
            <a:pPr marL="0" indent="0">
              <a:buNone/>
            </a:pPr>
            <a:r>
              <a:rPr lang="en-US" sz="1600" b="1" dirty="0"/>
              <a:t>How Migraines Are Evaluated Under the Listings</a:t>
            </a:r>
            <a:endParaRPr lang="en-US" sz="1600" dirty="0"/>
          </a:p>
          <a:p>
            <a:pPr marL="0" indent="0">
              <a:buNone/>
            </a:pPr>
            <a:r>
              <a:rPr lang="en-US" sz="1600" b="1" dirty="0"/>
              <a:t>            Epilepsy (Listing 11.02)</a:t>
            </a:r>
            <a:r>
              <a:rPr lang="en-US" sz="1600" dirty="0"/>
              <a:t> is considered the most closely analogous impairment.</a:t>
            </a:r>
          </a:p>
          <a:p>
            <a:pPr lvl="1"/>
            <a:r>
              <a:rPr lang="en-US" sz="1600" dirty="0"/>
              <a:t>SSA may find the migraine MDI </a:t>
            </a:r>
            <a:r>
              <a:rPr lang="en-US" sz="1600" b="1" dirty="0"/>
              <a:t>medically equals Listing 11.02 B or D</a:t>
            </a:r>
            <a:r>
              <a:rPr lang="en-US" sz="1600" dirty="0"/>
              <a:t> (dyscognitive seizures).</a:t>
            </a:r>
          </a:p>
          <a:p>
            <a:pPr lvl="1"/>
            <a:r>
              <a:rPr lang="en-US" sz="1600" dirty="0"/>
              <a:t>SSA requires </a:t>
            </a:r>
            <a:r>
              <a:rPr lang="en-US" sz="1600" b="1" dirty="0"/>
              <a:t>detailed documentation</a:t>
            </a:r>
            <a:r>
              <a:rPr lang="en-US" sz="1600" dirty="0"/>
              <a:t> of a typical headache event, including associated phenomena, from an acceptable medical source to support the claim of equivalence.</a:t>
            </a:r>
          </a:p>
          <a:p>
            <a:pPr marL="0" indent="0">
              <a:buNone/>
            </a:pPr>
            <a:r>
              <a:rPr lang="en-US" sz="1600" b="1" dirty="0"/>
              <a:t>Evidence that is (arguably) nonmedical should also be considered under 11.02 if it shows:</a:t>
            </a:r>
            <a:endParaRPr lang="en-US" sz="1600" dirty="0"/>
          </a:p>
          <a:p>
            <a:pPr lvl="1"/>
            <a:r>
              <a:rPr lang="en-US" sz="1600" dirty="0"/>
              <a:t>Frequency of headache events.</a:t>
            </a:r>
          </a:p>
          <a:p>
            <a:pPr lvl="1"/>
            <a:r>
              <a:rPr lang="en-US" sz="1600" dirty="0"/>
              <a:t>Adherence to prescribed treatment.</a:t>
            </a:r>
          </a:p>
          <a:p>
            <a:pPr lvl="1"/>
            <a:r>
              <a:rPr lang="en-US" sz="1600" dirty="0"/>
              <a:t>Side effects of treatment (e.g., many medications used for treating a primary headache disorder can produce drowsiness, confusion, or inattention).</a:t>
            </a:r>
          </a:p>
          <a:p>
            <a:pPr lvl="1"/>
            <a:r>
              <a:rPr lang="en-US" sz="1600" dirty="0"/>
              <a:t>Limitations in functioning.</a:t>
            </a:r>
          </a:p>
        </p:txBody>
      </p:sp>
      <p:pic>
        <p:nvPicPr>
          <p:cNvPr id="7" name="Picture 6" descr="A brain scan with blue light&#10;&#10;AI-generated content may be incorrect.">
            <a:extLst>
              <a:ext uri="{FF2B5EF4-FFF2-40B4-BE49-F238E27FC236}">
                <a16:creationId xmlns:a16="http://schemas.microsoft.com/office/drawing/2014/main" id="{528A0DDE-70E7-F0DE-DC56-08ACBA4B9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495" y="1404637"/>
            <a:ext cx="2385867" cy="2770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17548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C3A4-8556-846A-EC8C-4108628CC5B4}"/>
              </a:ext>
            </a:extLst>
          </p:cNvPr>
          <p:cNvSpPr>
            <a:spLocks noGrp="1"/>
          </p:cNvSpPr>
          <p:nvPr>
            <p:ph type="title" idx="4294967295"/>
          </p:nvPr>
        </p:nvSpPr>
        <p:spPr>
          <a:xfrm>
            <a:off x="625851" y="408338"/>
            <a:ext cx="10515600" cy="1325563"/>
          </a:xfrm>
        </p:spPr>
        <p:txBody>
          <a:bodyPr>
            <a:noAutofit/>
          </a:bodyPr>
          <a:lstStyle/>
          <a:p>
            <a:r>
              <a:rPr lang="en-US" sz="3600" dirty="0">
                <a:solidFill>
                  <a:srgbClr val="FF0000"/>
                </a:solidFill>
              </a:rPr>
              <a:t>Example: Frequency of Migraines Documented by Submitting the Prescription Requirements for Botox as a Treatment for  Chronic Migraines</a:t>
            </a:r>
          </a:p>
        </p:txBody>
      </p:sp>
      <p:pic>
        <p:nvPicPr>
          <p:cNvPr id="10" name="Content Placeholder 8">
            <a:extLst>
              <a:ext uri="{FF2B5EF4-FFF2-40B4-BE49-F238E27FC236}">
                <a16:creationId xmlns:a16="http://schemas.microsoft.com/office/drawing/2014/main" id="{F3DE92C1-F00E-1467-A245-72E1D2035B74}"/>
              </a:ext>
            </a:extLst>
          </p:cNvPr>
          <p:cNvPicPr>
            <a:picLocks noGrp="1" noChangeAspect="1"/>
          </p:cNvPicPr>
          <p:nvPr>
            <p:ph idx="4294967295"/>
          </p:nvPr>
        </p:nvPicPr>
        <p:blipFill>
          <a:blip r:embed="rId3"/>
          <a:stretch>
            <a:fillRect/>
          </a:stretch>
        </p:blipFill>
        <p:spPr>
          <a:xfrm>
            <a:off x="527880" y="2598420"/>
            <a:ext cx="10918041" cy="2132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243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28247-D4F5-2A53-741D-CCBDBFF6D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ACB7A-3DF4-AEB7-FFBF-7F1EB4BDCE52}"/>
              </a:ext>
            </a:extLst>
          </p:cNvPr>
          <p:cNvSpPr>
            <a:spLocks noGrp="1"/>
          </p:cNvSpPr>
          <p:nvPr>
            <p:ph type="title" idx="4294967295"/>
          </p:nvPr>
        </p:nvSpPr>
        <p:spPr>
          <a:xfrm>
            <a:off x="1964795" y="299481"/>
            <a:ext cx="8434492" cy="527834"/>
          </a:xfrm>
        </p:spPr>
        <p:txBody>
          <a:bodyPr>
            <a:noAutofit/>
          </a:bodyPr>
          <a:lstStyle/>
          <a:p>
            <a:r>
              <a:rPr lang="en-US" sz="3600" dirty="0">
                <a:solidFill>
                  <a:srgbClr val="FF0000"/>
                </a:solidFill>
              </a:rPr>
              <a:t>Example: 3rd Party Observation of Seizures</a:t>
            </a:r>
          </a:p>
        </p:txBody>
      </p:sp>
      <p:pic>
        <p:nvPicPr>
          <p:cNvPr id="3" name="Picture 2" descr="A black marker on a white background&#10;&#10;AI-generated content may be incorrect.">
            <a:extLst>
              <a:ext uri="{FF2B5EF4-FFF2-40B4-BE49-F238E27FC236}">
                <a16:creationId xmlns:a16="http://schemas.microsoft.com/office/drawing/2014/main" id="{59556BC5-1FDA-BE73-8ECA-A1F9A6C47D44}"/>
              </a:ext>
            </a:extLst>
          </p:cNvPr>
          <p:cNvPicPr>
            <a:picLocks noChangeAspect="1"/>
          </p:cNvPicPr>
          <p:nvPr/>
        </p:nvPicPr>
        <p:blipFill>
          <a:blip r:embed="rId3"/>
          <a:stretch>
            <a:fillRect/>
          </a:stretch>
        </p:blipFill>
        <p:spPr>
          <a:xfrm>
            <a:off x="674799" y="1381776"/>
            <a:ext cx="4991100" cy="360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screenshot of a questionnaire&#10;&#10;AI-generated content may be incorrect.">
            <a:extLst>
              <a:ext uri="{FF2B5EF4-FFF2-40B4-BE49-F238E27FC236}">
                <a16:creationId xmlns:a16="http://schemas.microsoft.com/office/drawing/2014/main" id="{90EF195E-CFF3-0E51-DF36-4E62BD2D3847}"/>
              </a:ext>
            </a:extLst>
          </p:cNvPr>
          <p:cNvPicPr>
            <a:picLocks noChangeAspect="1"/>
          </p:cNvPicPr>
          <p:nvPr/>
        </p:nvPicPr>
        <p:blipFill>
          <a:blip r:embed="rId4"/>
          <a:stretch>
            <a:fillRect/>
          </a:stretch>
        </p:blipFill>
        <p:spPr>
          <a:xfrm>
            <a:off x="6096402" y="1095844"/>
            <a:ext cx="4302885" cy="4462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275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3F69A-4CF8-2066-6F37-7B0AF34CA5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3710D1-B5A5-DC99-7F08-1DEFED3B14D5}"/>
              </a:ext>
            </a:extLst>
          </p:cNvPr>
          <p:cNvSpPr>
            <a:spLocks noGrp="1"/>
          </p:cNvSpPr>
          <p:nvPr>
            <p:ph type="title"/>
          </p:nvPr>
        </p:nvSpPr>
        <p:spPr>
          <a:xfrm>
            <a:off x="4728063" y="365172"/>
            <a:ext cx="6046072" cy="413228"/>
          </a:xfrm>
        </p:spPr>
        <p:txBody>
          <a:bodyPr>
            <a:noAutofit/>
          </a:bodyPr>
          <a:lstStyle/>
          <a:p>
            <a:r>
              <a:rPr kumimoji="0" lang="en-US" sz="3600" b="0" i="0" u="none" strike="noStrike" kern="1200" cap="none" spc="0" normalizeH="0" baseline="0" noProof="0" dirty="0">
                <a:ln>
                  <a:noFill/>
                </a:ln>
                <a:solidFill>
                  <a:schemeClr val="accent2">
                    <a:lumMod val="50000"/>
                  </a:schemeClr>
                </a:solidFill>
                <a:effectLst/>
                <a:uLnTx/>
                <a:uFillTx/>
                <a:latin typeface="Aptos Display" panose="02110004020202020204"/>
                <a:ea typeface="+mj-ea"/>
                <a:cs typeface="+mj-cs"/>
              </a:rPr>
              <a:t>Mental Health Listings</a:t>
            </a:r>
            <a:endParaRPr lang="en-US" sz="3600" dirty="0">
              <a:solidFill>
                <a:schemeClr val="accent2">
                  <a:lumMod val="50000"/>
                </a:schemeClr>
              </a:solidFill>
            </a:endParaRPr>
          </a:p>
        </p:txBody>
      </p:sp>
      <p:sp>
        <p:nvSpPr>
          <p:cNvPr id="5" name="Content Placeholder 4">
            <a:extLst>
              <a:ext uri="{FF2B5EF4-FFF2-40B4-BE49-F238E27FC236}">
                <a16:creationId xmlns:a16="http://schemas.microsoft.com/office/drawing/2014/main" id="{DECECBE2-FB28-095B-ADEC-D2FAE8C5EEAC}"/>
              </a:ext>
            </a:extLst>
          </p:cNvPr>
          <p:cNvSpPr>
            <a:spLocks noGrp="1"/>
          </p:cNvSpPr>
          <p:nvPr>
            <p:ph idx="1"/>
          </p:nvPr>
        </p:nvSpPr>
        <p:spPr>
          <a:xfrm>
            <a:off x="2403080" y="1058652"/>
            <a:ext cx="5565264" cy="3885867"/>
          </a:xfrm>
        </p:spPr>
        <p:txBody>
          <a:bodyPr>
            <a:noAutofit/>
          </a:bodyPr>
          <a:lstStyle/>
          <a:p>
            <a:r>
              <a:rPr lang="en-US" sz="1800" b="1" dirty="0">
                <a:latin typeface="Aptos (Body)"/>
              </a:rPr>
              <a:t>B Criteria</a:t>
            </a:r>
          </a:p>
          <a:p>
            <a:pPr lvl="1">
              <a:buFont typeface="+mj-lt"/>
              <a:buAutoNum type="arabicPeriod"/>
            </a:pPr>
            <a:r>
              <a:rPr lang="en-US" sz="1800" b="0" i="0" dirty="0">
                <a:solidFill>
                  <a:srgbClr val="212121"/>
                </a:solidFill>
                <a:effectLst/>
                <a:latin typeface="Aptos (Body)"/>
              </a:rPr>
              <a:t>Understand, remember, or apply information </a:t>
            </a:r>
          </a:p>
          <a:p>
            <a:pPr lvl="1">
              <a:buFont typeface="+mj-lt"/>
              <a:buAutoNum type="arabicPeriod"/>
            </a:pPr>
            <a:r>
              <a:rPr lang="en-US" sz="1800" b="0" i="0" dirty="0">
                <a:solidFill>
                  <a:srgbClr val="212121"/>
                </a:solidFill>
                <a:effectLst/>
                <a:latin typeface="Aptos (Body)"/>
              </a:rPr>
              <a:t>Interact with others </a:t>
            </a:r>
          </a:p>
          <a:p>
            <a:pPr lvl="1">
              <a:buFont typeface="+mj-lt"/>
              <a:buAutoNum type="arabicPeriod"/>
            </a:pPr>
            <a:r>
              <a:rPr lang="en-US" sz="1800" b="0" i="0" dirty="0">
                <a:solidFill>
                  <a:srgbClr val="212121"/>
                </a:solidFill>
                <a:effectLst/>
                <a:latin typeface="Aptos (Body)"/>
              </a:rPr>
              <a:t>Concentrate, persist, or maintain pace </a:t>
            </a:r>
          </a:p>
          <a:p>
            <a:pPr lvl="1">
              <a:buFont typeface="+mj-lt"/>
              <a:buAutoNum type="arabicPeriod"/>
            </a:pPr>
            <a:r>
              <a:rPr lang="en-US" sz="1800" b="0" i="0" dirty="0">
                <a:solidFill>
                  <a:srgbClr val="212121"/>
                </a:solidFill>
                <a:effectLst/>
                <a:latin typeface="Aptos (Body)"/>
              </a:rPr>
              <a:t>Adapt or manage oneself</a:t>
            </a:r>
          </a:p>
          <a:p>
            <a:pPr marL="457200" lvl="1" indent="0">
              <a:buNone/>
            </a:pPr>
            <a:endParaRPr lang="en-US" sz="1800" b="0" i="0" dirty="0">
              <a:solidFill>
                <a:srgbClr val="212121"/>
              </a:solidFill>
              <a:effectLst/>
              <a:latin typeface="Aptos (Body)"/>
            </a:endParaRPr>
          </a:p>
          <a:p>
            <a:pPr marL="457200" lvl="1" indent="0">
              <a:buNone/>
            </a:pPr>
            <a:endParaRPr lang="en-US" sz="1800" dirty="0">
              <a:latin typeface="Aptos (Body)"/>
            </a:endParaRPr>
          </a:p>
          <a:p>
            <a:r>
              <a:rPr lang="en-US" sz="1800" b="1" dirty="0">
                <a:latin typeface="Aptos (Body)"/>
              </a:rPr>
              <a:t>C Criteria: </a:t>
            </a:r>
            <a:r>
              <a:rPr lang="en-US" sz="1800" dirty="0">
                <a:solidFill>
                  <a:srgbClr val="212121"/>
                </a:solidFill>
                <a:latin typeface="Aptos (Body)"/>
              </a:rPr>
              <a:t>M</a:t>
            </a:r>
            <a:r>
              <a:rPr lang="en-US" sz="1800" b="0" i="0" dirty="0">
                <a:solidFill>
                  <a:srgbClr val="212121"/>
                </a:solidFill>
                <a:effectLst/>
                <a:latin typeface="Aptos (Body)"/>
              </a:rPr>
              <a:t>ental disorder in this listing category is “serious and persistent;” that is, they have a medically documented history of the existence of the disorder over a period of at least 2 years, and there is evidence of both:</a:t>
            </a:r>
          </a:p>
          <a:p>
            <a:endParaRPr lang="en-US" sz="1800" b="0" i="0" dirty="0">
              <a:solidFill>
                <a:srgbClr val="212121"/>
              </a:solidFill>
              <a:effectLst/>
              <a:latin typeface="+mj-lt"/>
            </a:endParaRPr>
          </a:p>
          <a:p>
            <a:pPr marL="457200" lvl="1" indent="0" algn="l">
              <a:buNone/>
            </a:pPr>
            <a:endParaRPr lang="en-US" sz="1800" b="0" i="0" dirty="0">
              <a:solidFill>
                <a:srgbClr val="212121"/>
              </a:solidFill>
              <a:effectLst/>
              <a:latin typeface="+mj-lt"/>
            </a:endParaRPr>
          </a:p>
          <a:p>
            <a:pPr marL="457200" lvl="1" indent="0">
              <a:lnSpc>
                <a:spcPct val="150000"/>
              </a:lnSpc>
              <a:buNone/>
            </a:pPr>
            <a:endParaRPr lang="en-US" sz="1800" dirty="0">
              <a:latin typeface="+mj-lt"/>
            </a:endParaRPr>
          </a:p>
          <a:p>
            <a:endParaRPr lang="en-US" sz="1800" dirty="0">
              <a:latin typeface="+mj-lt"/>
            </a:endParaRPr>
          </a:p>
        </p:txBody>
      </p:sp>
      <p:sp>
        <p:nvSpPr>
          <p:cNvPr id="6" name="TextBox 5">
            <a:extLst>
              <a:ext uri="{FF2B5EF4-FFF2-40B4-BE49-F238E27FC236}">
                <a16:creationId xmlns:a16="http://schemas.microsoft.com/office/drawing/2014/main" id="{AD30A7C9-0FAA-3BF0-6D87-4CA686FAD16C}"/>
              </a:ext>
            </a:extLst>
          </p:cNvPr>
          <p:cNvSpPr txBox="1"/>
          <p:nvPr/>
        </p:nvSpPr>
        <p:spPr>
          <a:xfrm>
            <a:off x="2227564" y="4909706"/>
            <a:ext cx="8971170" cy="1754326"/>
          </a:xfrm>
          <a:prstGeom prst="rect">
            <a:avLst/>
          </a:prstGeom>
          <a:noFill/>
        </p:spPr>
        <p:txBody>
          <a:bodyPr wrap="square" rtlCol="0">
            <a:spAutoFit/>
          </a:bodyPr>
          <a:lstStyle/>
          <a:p>
            <a:pPr marL="742950" lvl="1" indent="-285750">
              <a:buFont typeface="+mj-lt"/>
              <a:buAutoNum type="arabicPeriod"/>
            </a:pPr>
            <a:r>
              <a:rPr lang="en-US" dirty="0">
                <a:solidFill>
                  <a:srgbClr val="212121"/>
                </a:solidFill>
              </a:rPr>
              <a:t>Medical treatment, mental health therapy, psychosocial support(s), or a highly structured setting(s) that is ongoing and that diminishes the symptoms and signs of their mental disorder </a:t>
            </a:r>
          </a:p>
          <a:p>
            <a:pPr marL="742950" lvl="1" indent="-285750">
              <a:buFont typeface="+mj-lt"/>
              <a:buAutoNum type="arabicPeriod"/>
            </a:pPr>
            <a:r>
              <a:rPr lang="en-US" dirty="0">
                <a:solidFill>
                  <a:srgbClr val="212121"/>
                </a:solidFill>
              </a:rPr>
              <a:t>Marginal adjustment, that is, they have minimal capacity to adapt to changes in your environment or to demands that are not already part of your daily life</a:t>
            </a:r>
          </a:p>
          <a:p>
            <a:endParaRPr lang="en-US" dirty="0"/>
          </a:p>
        </p:txBody>
      </p:sp>
      <p:pic>
        <p:nvPicPr>
          <p:cNvPr id="3" name="Picture 2" descr="A drawing of a head with spirals and stars&#10;&#10;AI-generated content may be incorrect.">
            <a:extLst>
              <a:ext uri="{FF2B5EF4-FFF2-40B4-BE49-F238E27FC236}">
                <a16:creationId xmlns:a16="http://schemas.microsoft.com/office/drawing/2014/main" id="{4ADF338C-BD70-BB09-809C-859E05FE9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10" y="968971"/>
            <a:ext cx="3054874" cy="3559592"/>
          </a:xfrm>
          <a:prstGeom prst="rect">
            <a:avLst/>
          </a:prstGeom>
        </p:spPr>
      </p:pic>
    </p:spTree>
    <p:extLst>
      <p:ext uri="{BB962C8B-B14F-4D97-AF65-F5344CB8AC3E}">
        <p14:creationId xmlns:p14="http://schemas.microsoft.com/office/powerpoint/2010/main" val="348094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B53A2-EDCE-0F17-271F-0BE348583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FA3370-EBD4-9E95-59E6-F7626AAE3C40}"/>
              </a:ext>
            </a:extLst>
          </p:cNvPr>
          <p:cNvSpPr>
            <a:spLocks noGrp="1"/>
          </p:cNvSpPr>
          <p:nvPr>
            <p:ph type="title"/>
          </p:nvPr>
        </p:nvSpPr>
        <p:spPr>
          <a:xfrm>
            <a:off x="2335928" y="-587400"/>
            <a:ext cx="7412229" cy="2208811"/>
          </a:xfrm>
        </p:spPr>
        <p:txBody>
          <a:bodyPr>
            <a:normAutofit/>
          </a:bodyPr>
          <a:lstStyle/>
          <a:p>
            <a:r>
              <a:rPr lang="en-US" sz="3600" dirty="0">
                <a:solidFill>
                  <a:schemeClr val="accent2">
                    <a:lumMod val="50000"/>
                  </a:schemeClr>
                </a:solidFill>
              </a:rPr>
              <a:t>Overview:</a:t>
            </a:r>
          </a:p>
        </p:txBody>
      </p:sp>
      <p:sp>
        <p:nvSpPr>
          <p:cNvPr id="5" name="Content Placeholder 4">
            <a:extLst>
              <a:ext uri="{FF2B5EF4-FFF2-40B4-BE49-F238E27FC236}">
                <a16:creationId xmlns:a16="http://schemas.microsoft.com/office/drawing/2014/main" id="{2A5161F9-5391-1CBB-F3D8-E6E8D3A00C0B}"/>
              </a:ext>
            </a:extLst>
          </p:cNvPr>
          <p:cNvSpPr>
            <a:spLocks noGrp="1"/>
          </p:cNvSpPr>
          <p:nvPr>
            <p:ph idx="1"/>
          </p:nvPr>
        </p:nvSpPr>
        <p:spPr>
          <a:xfrm>
            <a:off x="2443843" y="963386"/>
            <a:ext cx="5214257" cy="6025242"/>
          </a:xfrm>
        </p:spPr>
        <p:txBody>
          <a:bodyPr>
            <a:normAutofit fontScale="55000" lnSpcReduction="20000"/>
          </a:bodyPr>
          <a:lstStyle/>
          <a:p>
            <a:pPr marL="0" indent="0">
              <a:buNone/>
            </a:pPr>
            <a:r>
              <a:rPr lang="en-US" b="1" dirty="0"/>
              <a:t>Basic rules of evidence matter – Need to understand claimant’s burden &amp; how different types of evidence are treated</a:t>
            </a:r>
            <a:endParaRPr lang="en-US" dirty="0"/>
          </a:p>
          <a:p>
            <a:pPr marL="0" indent="0">
              <a:buNone/>
            </a:pPr>
            <a:r>
              <a:rPr lang="en-US" b="1" dirty="0"/>
              <a:t>“Other evidence” or “Nonmedical Evidence” can help you frame your case by:</a:t>
            </a:r>
            <a:endParaRPr lang="en-US" dirty="0"/>
          </a:p>
          <a:p>
            <a:pPr>
              <a:lnSpc>
                <a:spcPct val="120000"/>
              </a:lnSpc>
            </a:pPr>
            <a:r>
              <a:rPr lang="en-US" dirty="0"/>
              <a:t>Explaining Alleged Onset Dates</a:t>
            </a:r>
          </a:p>
          <a:p>
            <a:pPr>
              <a:lnSpc>
                <a:spcPct val="120000"/>
              </a:lnSpc>
            </a:pPr>
            <a:r>
              <a:rPr lang="en-US" dirty="0"/>
              <a:t>“Relating back”</a:t>
            </a:r>
          </a:p>
          <a:p>
            <a:pPr>
              <a:lnSpc>
                <a:spcPct val="120000"/>
              </a:lnSpc>
            </a:pPr>
            <a:r>
              <a:rPr lang="en-US" dirty="0"/>
              <a:t>Proving onset prior to the DLI</a:t>
            </a:r>
          </a:p>
          <a:p>
            <a:pPr>
              <a:lnSpc>
                <a:spcPct val="120000"/>
              </a:lnSpc>
            </a:pPr>
            <a:r>
              <a:rPr lang="en-US" dirty="0"/>
              <a:t>Establishing Listings</a:t>
            </a:r>
          </a:p>
          <a:p>
            <a:pPr lvl="1">
              <a:lnSpc>
                <a:spcPct val="120000"/>
              </a:lnSpc>
            </a:pPr>
            <a:r>
              <a:rPr lang="en-US" i="1" dirty="0"/>
              <a:t>Examples:</a:t>
            </a:r>
            <a:r>
              <a:rPr lang="en-US" dirty="0"/>
              <a:t> Mental Health B &amp; C Criteria</a:t>
            </a:r>
          </a:p>
          <a:p>
            <a:pPr>
              <a:lnSpc>
                <a:spcPct val="120000"/>
              </a:lnSpc>
            </a:pPr>
            <a:r>
              <a:rPr lang="en-US" dirty="0"/>
              <a:t>Tracking Symptoms, Responses to Treatment, Nonmedical Treatment &amp; Difficulties with ADLs</a:t>
            </a:r>
          </a:p>
          <a:p>
            <a:pPr>
              <a:lnSpc>
                <a:spcPct val="120000"/>
              </a:lnSpc>
            </a:pPr>
            <a:r>
              <a:rPr lang="en-US" dirty="0"/>
              <a:t>Needs Assessments &amp; Evaluations for other Programs/Services</a:t>
            </a:r>
          </a:p>
          <a:p>
            <a:pPr lvl="1">
              <a:lnSpc>
                <a:spcPct val="120000"/>
              </a:lnSpc>
            </a:pPr>
            <a:r>
              <a:rPr lang="en-US" i="1" dirty="0"/>
              <a:t>Examples:</a:t>
            </a:r>
            <a:r>
              <a:rPr lang="en-US" dirty="0"/>
              <a:t> VA, Voc Rehab, Caregiving</a:t>
            </a:r>
          </a:p>
          <a:p>
            <a:pPr>
              <a:lnSpc>
                <a:spcPct val="120000"/>
              </a:lnSpc>
            </a:pPr>
            <a:r>
              <a:rPr lang="en-US" dirty="0"/>
              <a:t>Documenting Limitations in School &amp; Work Environments</a:t>
            </a:r>
          </a:p>
          <a:p>
            <a:pPr lvl="1">
              <a:lnSpc>
                <a:spcPct val="120000"/>
              </a:lnSpc>
            </a:pPr>
            <a:r>
              <a:rPr lang="en-US" dirty="0"/>
              <a:t>School Records / Teacher’s Statements</a:t>
            </a:r>
          </a:p>
          <a:p>
            <a:pPr lvl="1">
              <a:lnSpc>
                <a:spcPct val="120000"/>
              </a:lnSpc>
            </a:pPr>
            <a:r>
              <a:rPr lang="en-US" dirty="0"/>
              <a:t>Employment Records / Employer Statements</a:t>
            </a:r>
          </a:p>
          <a:p>
            <a:pPr>
              <a:lnSpc>
                <a:spcPct val="120000"/>
              </a:lnSpc>
            </a:pPr>
            <a:r>
              <a:rPr lang="en-US" dirty="0"/>
              <a:t>Providing VE Rebuttal Evidence</a:t>
            </a:r>
          </a:p>
        </p:txBody>
      </p:sp>
      <p:pic>
        <p:nvPicPr>
          <p:cNvPr id="7" name="Picture 6" descr="A person in a wheelchair holding a stack of papers&#10;&#10;AI-generated content may be incorrect.">
            <a:extLst>
              <a:ext uri="{FF2B5EF4-FFF2-40B4-BE49-F238E27FC236}">
                <a16:creationId xmlns:a16="http://schemas.microsoft.com/office/drawing/2014/main" id="{3B8DD948-E65B-D463-ECE3-DC0BCC015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66" y="1024346"/>
            <a:ext cx="3311011" cy="4385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6471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37C36-D021-7102-2EA0-02983B8E0E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B9FF84-E145-6BC7-0247-8D3FF34A6AD6}"/>
              </a:ext>
            </a:extLst>
          </p:cNvPr>
          <p:cNvSpPr>
            <a:spLocks noGrp="1"/>
          </p:cNvSpPr>
          <p:nvPr>
            <p:ph type="title"/>
          </p:nvPr>
        </p:nvSpPr>
        <p:spPr>
          <a:xfrm>
            <a:off x="3055694" y="275770"/>
            <a:ext cx="8728576" cy="1263760"/>
          </a:xfrm>
        </p:spPr>
        <p:txBody>
          <a:bodyPr>
            <a:normAutofit/>
          </a:bodyPr>
          <a:lstStyle/>
          <a:p>
            <a:r>
              <a:rPr lang="en-US" sz="3600" dirty="0">
                <a:solidFill>
                  <a:srgbClr val="FF0000"/>
                </a:solidFill>
              </a:rPr>
              <a:t>Example: Online Reviews by Employers of Client Document Mental Health Issues</a:t>
            </a:r>
          </a:p>
        </p:txBody>
      </p:sp>
      <p:pic>
        <p:nvPicPr>
          <p:cNvPr id="7" name="Picture 6">
            <a:extLst>
              <a:ext uri="{FF2B5EF4-FFF2-40B4-BE49-F238E27FC236}">
                <a16:creationId xmlns:a16="http://schemas.microsoft.com/office/drawing/2014/main" id="{13D4EC76-3180-14F0-6553-79369505BB2E}"/>
              </a:ext>
            </a:extLst>
          </p:cNvPr>
          <p:cNvPicPr>
            <a:picLocks noChangeAspect="1"/>
          </p:cNvPicPr>
          <p:nvPr/>
        </p:nvPicPr>
        <p:blipFill>
          <a:blip r:embed="rId3"/>
          <a:stretch>
            <a:fillRect/>
          </a:stretch>
        </p:blipFill>
        <p:spPr>
          <a:xfrm>
            <a:off x="2255443" y="1484347"/>
            <a:ext cx="7449590" cy="1562318"/>
          </a:xfrm>
          <a:prstGeom prst="rect">
            <a:avLst/>
          </a:prstGeom>
        </p:spPr>
      </p:pic>
      <p:pic>
        <p:nvPicPr>
          <p:cNvPr id="15" name="Picture 14">
            <a:extLst>
              <a:ext uri="{FF2B5EF4-FFF2-40B4-BE49-F238E27FC236}">
                <a16:creationId xmlns:a16="http://schemas.microsoft.com/office/drawing/2014/main" id="{BC919A99-F3A0-3592-7F88-C803E08E392F}"/>
              </a:ext>
            </a:extLst>
          </p:cNvPr>
          <p:cNvPicPr>
            <a:picLocks noChangeAspect="1"/>
          </p:cNvPicPr>
          <p:nvPr/>
        </p:nvPicPr>
        <p:blipFill>
          <a:blip r:embed="rId4"/>
          <a:stretch>
            <a:fillRect/>
          </a:stretch>
        </p:blipFill>
        <p:spPr>
          <a:xfrm>
            <a:off x="4835493" y="4276437"/>
            <a:ext cx="6948777" cy="2495198"/>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E6994B9E-CD66-AAF7-176E-2A9B1E08582C}"/>
              </a:ext>
            </a:extLst>
          </p:cNvPr>
          <p:cNvPicPr>
            <a:picLocks noChangeAspect="1"/>
          </p:cNvPicPr>
          <p:nvPr/>
        </p:nvPicPr>
        <p:blipFill>
          <a:blip r:embed="rId5"/>
          <a:stretch>
            <a:fillRect/>
          </a:stretch>
        </p:blipFill>
        <p:spPr>
          <a:xfrm>
            <a:off x="2341167" y="2436757"/>
            <a:ext cx="6605108" cy="23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text on a white background&#10;&#10;AI-generated content may be incorrect.">
            <a:extLst>
              <a:ext uri="{FF2B5EF4-FFF2-40B4-BE49-F238E27FC236}">
                <a16:creationId xmlns:a16="http://schemas.microsoft.com/office/drawing/2014/main" id="{C3896EEB-1F38-1F4E-B5AD-7AB7A6C008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1167" y="3001285"/>
            <a:ext cx="6402783" cy="1831648"/>
          </a:xfrm>
          <a:prstGeom prst="rect">
            <a:avLst/>
          </a:prstGeom>
        </p:spPr>
      </p:pic>
      <p:pic>
        <p:nvPicPr>
          <p:cNvPr id="6" name="Picture 5" descr="A close-up of a text&#10;&#10;AI-generated content may be incorrect.">
            <a:extLst>
              <a:ext uri="{FF2B5EF4-FFF2-40B4-BE49-F238E27FC236}">
                <a16:creationId xmlns:a16="http://schemas.microsoft.com/office/drawing/2014/main" id="{E140915A-B196-847C-EC71-588B01CDE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493" y="5287300"/>
            <a:ext cx="6733072" cy="1484335"/>
          </a:xfrm>
          <a:prstGeom prst="rect">
            <a:avLst/>
          </a:prstGeom>
        </p:spPr>
      </p:pic>
    </p:spTree>
    <p:extLst>
      <p:ext uri="{BB962C8B-B14F-4D97-AF65-F5344CB8AC3E}">
        <p14:creationId xmlns:p14="http://schemas.microsoft.com/office/powerpoint/2010/main" val="34121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1903-426C-710A-F197-C1D38874CF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59A320-14B5-0B96-2671-B81409E5FEFB}"/>
              </a:ext>
            </a:extLst>
          </p:cNvPr>
          <p:cNvSpPr>
            <a:spLocks noGrp="1"/>
          </p:cNvSpPr>
          <p:nvPr>
            <p:ph type="title"/>
          </p:nvPr>
        </p:nvSpPr>
        <p:spPr>
          <a:xfrm>
            <a:off x="2706041" y="362480"/>
            <a:ext cx="8728576" cy="1011943"/>
          </a:xfrm>
        </p:spPr>
        <p:txBody>
          <a:bodyPr>
            <a:noAutofit/>
          </a:bodyPr>
          <a:lstStyle/>
          <a:p>
            <a:r>
              <a:rPr kumimoji="0" lang="en-US" sz="3600" b="0" i="0" u="none" strike="noStrike" kern="1200" cap="none" spc="0" normalizeH="0" baseline="0" noProof="0" dirty="0">
                <a:ln>
                  <a:noFill/>
                </a:ln>
                <a:solidFill>
                  <a:schemeClr val="accent2">
                    <a:lumMod val="50000"/>
                  </a:schemeClr>
                </a:solidFill>
                <a:effectLst/>
                <a:uLnTx/>
                <a:uFillTx/>
                <a:latin typeface="Aptos Display" panose="02110004020202020204"/>
                <a:ea typeface="+mj-ea"/>
                <a:cs typeface="+mj-cs"/>
              </a:rPr>
              <a:t>Adaptive functioning: Intellectual Disorders (Listing 12.05)</a:t>
            </a:r>
            <a:endParaRPr lang="en-US" sz="3600" dirty="0">
              <a:solidFill>
                <a:schemeClr val="accent2">
                  <a:lumMod val="50000"/>
                </a:schemeClr>
              </a:solidFill>
            </a:endParaRPr>
          </a:p>
        </p:txBody>
      </p:sp>
      <p:sp>
        <p:nvSpPr>
          <p:cNvPr id="5" name="Content Placeholder 4">
            <a:extLst>
              <a:ext uri="{FF2B5EF4-FFF2-40B4-BE49-F238E27FC236}">
                <a16:creationId xmlns:a16="http://schemas.microsoft.com/office/drawing/2014/main" id="{838C9DDA-E92B-B34B-B275-450170E5F59D}"/>
              </a:ext>
            </a:extLst>
          </p:cNvPr>
          <p:cNvSpPr>
            <a:spLocks noGrp="1"/>
          </p:cNvSpPr>
          <p:nvPr>
            <p:ph idx="1"/>
          </p:nvPr>
        </p:nvSpPr>
        <p:spPr>
          <a:xfrm>
            <a:off x="3065270" y="1769095"/>
            <a:ext cx="7515643" cy="2030020"/>
          </a:xfrm>
        </p:spPr>
        <p:txBody>
          <a:bodyPr>
            <a:normAutofit/>
          </a:bodyPr>
          <a:lstStyle/>
          <a:p>
            <a:r>
              <a:rPr lang="en-US" sz="1800" b="1" dirty="0"/>
              <a:t>Under either 12.05 A or B must show:</a:t>
            </a:r>
          </a:p>
          <a:p>
            <a:pPr lvl="1"/>
            <a:r>
              <a:rPr lang="en-US" sz="1800" dirty="0"/>
              <a:t>Current Adaptive Functioning</a:t>
            </a:r>
          </a:p>
          <a:p>
            <a:pPr lvl="1"/>
            <a:r>
              <a:rPr lang="en-US" sz="1800" dirty="0"/>
              <a:t>Manifestation prior to age 22            </a:t>
            </a:r>
          </a:p>
          <a:p>
            <a:r>
              <a:rPr lang="en-US" sz="1800" dirty="0"/>
              <a:t>SSA may use school records, standardized test scores, IQ tests, special education placement, and testimony from parents, teachers, or caregivers to assess adaptive functioning.</a:t>
            </a:r>
          </a:p>
          <a:p>
            <a:endParaRPr lang="en-US" sz="1800" dirty="0"/>
          </a:p>
          <a:p>
            <a:pPr lvl="1">
              <a:lnSpc>
                <a:spcPct val="150000"/>
              </a:lnSpc>
            </a:pPr>
            <a:endParaRPr lang="en-US" sz="1800" dirty="0"/>
          </a:p>
          <a:p>
            <a:endParaRPr lang="en-US" sz="1800" dirty="0"/>
          </a:p>
        </p:txBody>
      </p:sp>
      <p:pic>
        <p:nvPicPr>
          <p:cNvPr id="9" name="Picture 8" descr="A pencil and puzzle pieces on a piece of paper&#10;&#10;AI-generated content may be incorrect.">
            <a:extLst>
              <a:ext uri="{FF2B5EF4-FFF2-40B4-BE49-F238E27FC236}">
                <a16:creationId xmlns:a16="http://schemas.microsoft.com/office/drawing/2014/main" id="{DFB4A3C8-1354-7675-32B2-43472A9CB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670" y="3949254"/>
            <a:ext cx="7125317" cy="19204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845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A13C2-B61D-39B5-435F-8B544835C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E5FCE-EACE-27D1-3B48-A3AC5B958319}"/>
              </a:ext>
            </a:extLst>
          </p:cNvPr>
          <p:cNvSpPr>
            <a:spLocks noGrp="1"/>
          </p:cNvSpPr>
          <p:nvPr>
            <p:ph type="ctrTitle"/>
          </p:nvPr>
        </p:nvSpPr>
        <p:spPr>
          <a:xfrm>
            <a:off x="4" y="2884992"/>
            <a:ext cx="7952506" cy="1088015"/>
          </a:xfrm>
        </p:spPr>
        <p:txBody>
          <a:bodyPr anchor="ctr">
            <a:noAutofit/>
          </a:bodyPr>
          <a:lstStyle/>
          <a:p>
            <a:pPr algn="l"/>
            <a:r>
              <a:rPr lang="en-US" sz="2800" b="1" dirty="0">
                <a:solidFill>
                  <a:schemeClr val="accent2">
                    <a:lumMod val="50000"/>
                  </a:schemeClr>
                </a:solidFill>
              </a:rPr>
              <a:t>Other Evidence: </a:t>
            </a:r>
            <a:r>
              <a:rPr lang="en-US" sz="2800" dirty="0">
                <a:solidFill>
                  <a:schemeClr val="accent2">
                    <a:lumMod val="50000"/>
                  </a:schemeClr>
                </a:solidFill>
              </a:rPr>
              <a:t>Symptoms, Responses to Treatment, Nonmedical Treatment &amp; Difficulties with ADLs</a:t>
            </a:r>
            <a:endParaRPr lang="en-US" sz="4000" dirty="0">
              <a:solidFill>
                <a:schemeClr val="accent2">
                  <a:lumMod val="50000"/>
                </a:schemeClr>
              </a:solidFill>
            </a:endParaRPr>
          </a:p>
        </p:txBody>
      </p:sp>
    </p:spTree>
    <p:extLst>
      <p:ext uri="{BB962C8B-B14F-4D97-AF65-F5344CB8AC3E}">
        <p14:creationId xmlns:p14="http://schemas.microsoft.com/office/powerpoint/2010/main" val="4033118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ED197-1C50-23CC-7E57-25A4BDCE53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95EC35-13BD-F106-27BA-D7E4B4318AA6}"/>
              </a:ext>
            </a:extLst>
          </p:cNvPr>
          <p:cNvSpPr>
            <a:spLocks noGrp="1"/>
          </p:cNvSpPr>
          <p:nvPr>
            <p:ph type="title"/>
          </p:nvPr>
        </p:nvSpPr>
        <p:spPr>
          <a:xfrm>
            <a:off x="2552700" y="163285"/>
            <a:ext cx="9639300" cy="1338383"/>
          </a:xfrm>
        </p:spPr>
        <p:txBody>
          <a:bodyPr>
            <a:normAutofit/>
          </a:bodyPr>
          <a:lstStyle/>
          <a:p>
            <a:r>
              <a:rPr lang="en-US" sz="3600" dirty="0">
                <a:solidFill>
                  <a:schemeClr val="accent2">
                    <a:lumMod val="50000"/>
                  </a:schemeClr>
                </a:solidFill>
              </a:rPr>
              <a:t>CFR § 404.1529 &amp; CFR § 416.929. How SSA Evaluates Symptoms, Including Pain</a:t>
            </a:r>
          </a:p>
        </p:txBody>
      </p:sp>
      <p:sp>
        <p:nvSpPr>
          <p:cNvPr id="5" name="Content Placeholder 4">
            <a:extLst>
              <a:ext uri="{FF2B5EF4-FFF2-40B4-BE49-F238E27FC236}">
                <a16:creationId xmlns:a16="http://schemas.microsoft.com/office/drawing/2014/main" id="{497390DB-E8B7-2587-5877-18CB7379D8D4}"/>
              </a:ext>
            </a:extLst>
          </p:cNvPr>
          <p:cNvSpPr>
            <a:spLocks noGrp="1"/>
          </p:cNvSpPr>
          <p:nvPr>
            <p:ph idx="1"/>
          </p:nvPr>
        </p:nvSpPr>
        <p:spPr>
          <a:xfrm>
            <a:off x="2966356" y="1819368"/>
            <a:ext cx="4185558" cy="4402214"/>
          </a:xfrm>
        </p:spPr>
        <p:txBody>
          <a:bodyPr>
            <a:normAutofit/>
          </a:bodyPr>
          <a:lstStyle/>
          <a:p>
            <a:pPr lvl="1"/>
            <a:r>
              <a:rPr lang="en-US" sz="1800" dirty="0">
                <a:latin typeface="+mj-lt"/>
              </a:rPr>
              <a:t>“</a:t>
            </a:r>
            <a:r>
              <a:rPr lang="en-US" sz="1800" b="0" i="0" dirty="0">
                <a:solidFill>
                  <a:srgbClr val="000000"/>
                </a:solidFill>
                <a:effectLst/>
                <a:latin typeface="+mj-lt"/>
              </a:rPr>
              <a:t> We will consider all of your statements about your symptoms, such as pain, and any description your medical sources or </a:t>
            </a:r>
            <a:r>
              <a:rPr lang="en-US" sz="1800" b="0" i="0" dirty="0">
                <a:solidFill>
                  <a:srgbClr val="0070C0"/>
                </a:solidFill>
                <a:effectLst/>
                <a:latin typeface="+mj-lt"/>
              </a:rPr>
              <a:t>nonmedical sources </a:t>
            </a:r>
            <a:r>
              <a:rPr lang="en-US" sz="1800" b="0" i="0" dirty="0">
                <a:solidFill>
                  <a:srgbClr val="000000"/>
                </a:solidFill>
                <a:effectLst/>
                <a:latin typeface="+mj-lt"/>
              </a:rPr>
              <a:t>may provide about how the symptoms affect your activities of daily living and your ability to work.”</a:t>
            </a:r>
          </a:p>
          <a:p>
            <a:pPr marL="457200" lvl="1" indent="0">
              <a:buNone/>
            </a:pPr>
            <a:endParaRPr lang="en-US" sz="1800" b="0" i="0" dirty="0">
              <a:solidFill>
                <a:srgbClr val="000000"/>
              </a:solidFill>
              <a:effectLst/>
              <a:latin typeface="+mj-lt"/>
            </a:endParaRPr>
          </a:p>
          <a:p>
            <a:pPr lvl="1"/>
            <a:r>
              <a:rPr lang="en-US" sz="1800" b="0" i="0" dirty="0">
                <a:solidFill>
                  <a:srgbClr val="000000"/>
                </a:solidFill>
                <a:effectLst/>
                <a:latin typeface="+mj-lt"/>
              </a:rPr>
              <a:t>“However, statements about your pain or other symptoms will not alone establish that you are disabled.”</a:t>
            </a:r>
          </a:p>
          <a:p>
            <a:pPr lvl="1"/>
            <a:endParaRPr lang="en-US" sz="1800" dirty="0">
              <a:latin typeface="+mj-lt"/>
            </a:endParaRPr>
          </a:p>
        </p:txBody>
      </p:sp>
      <p:pic>
        <p:nvPicPr>
          <p:cNvPr id="9" name="Picture 8" descr="A back of a person with pain in his spine&#10;&#10;AI-generated content may be incorrect.">
            <a:extLst>
              <a:ext uri="{FF2B5EF4-FFF2-40B4-BE49-F238E27FC236}">
                <a16:creationId xmlns:a16="http://schemas.microsoft.com/office/drawing/2014/main" id="{5EE011A4-A756-D3C3-65B7-7951B5EB8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281" y="1819368"/>
            <a:ext cx="3514725" cy="4083283"/>
          </a:xfrm>
          <a:prstGeom prst="rect">
            <a:avLst/>
          </a:prstGeom>
        </p:spPr>
      </p:pic>
    </p:spTree>
    <p:extLst>
      <p:ext uri="{BB962C8B-B14F-4D97-AF65-F5344CB8AC3E}">
        <p14:creationId xmlns:p14="http://schemas.microsoft.com/office/powerpoint/2010/main" val="63185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307D9-BE9D-85C0-A9B2-293231E1B8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5EC14B-2C05-51E1-697F-E4A452F5F017}"/>
              </a:ext>
            </a:extLst>
          </p:cNvPr>
          <p:cNvSpPr>
            <a:spLocks noGrp="1"/>
          </p:cNvSpPr>
          <p:nvPr>
            <p:ph type="title"/>
          </p:nvPr>
        </p:nvSpPr>
        <p:spPr>
          <a:xfrm>
            <a:off x="2552700" y="131057"/>
            <a:ext cx="9639300" cy="1392943"/>
          </a:xfrm>
        </p:spPr>
        <p:txBody>
          <a:bodyPr>
            <a:normAutofit/>
          </a:bodyPr>
          <a:lstStyle/>
          <a:p>
            <a:r>
              <a:rPr lang="en-US" sz="3600" dirty="0">
                <a:solidFill>
                  <a:schemeClr val="accent2">
                    <a:lumMod val="50000"/>
                  </a:schemeClr>
                </a:solidFill>
              </a:rPr>
              <a:t>CFR § 404.1529 &amp; CFR § 416.929. How SSA Evaluates Symptoms, Including Pain, Cont.</a:t>
            </a:r>
          </a:p>
        </p:txBody>
      </p:sp>
      <p:sp>
        <p:nvSpPr>
          <p:cNvPr id="5" name="Content Placeholder 4">
            <a:extLst>
              <a:ext uri="{FF2B5EF4-FFF2-40B4-BE49-F238E27FC236}">
                <a16:creationId xmlns:a16="http://schemas.microsoft.com/office/drawing/2014/main" id="{F0D96829-7D7E-E7DC-A952-F564387743F7}"/>
              </a:ext>
            </a:extLst>
          </p:cNvPr>
          <p:cNvSpPr>
            <a:spLocks noGrp="1"/>
          </p:cNvSpPr>
          <p:nvPr>
            <p:ph idx="1"/>
          </p:nvPr>
        </p:nvSpPr>
        <p:spPr>
          <a:xfrm>
            <a:off x="1860502" y="1638714"/>
            <a:ext cx="5172076" cy="4402214"/>
          </a:xfrm>
        </p:spPr>
        <p:txBody>
          <a:bodyPr>
            <a:normAutofit lnSpcReduction="10000"/>
          </a:bodyPr>
          <a:lstStyle/>
          <a:p>
            <a:pPr marL="457200" lvl="1" indent="0">
              <a:buNone/>
            </a:pPr>
            <a:r>
              <a:rPr lang="en-US" sz="1800" b="1" dirty="0"/>
              <a:t>Will consider:</a:t>
            </a:r>
          </a:p>
          <a:p>
            <a:pPr lvl="2"/>
            <a:r>
              <a:rPr lang="en-US" sz="1800" dirty="0"/>
              <a:t>ADLs</a:t>
            </a:r>
          </a:p>
          <a:p>
            <a:pPr lvl="2"/>
            <a:r>
              <a:rPr lang="en-US" sz="1800" dirty="0"/>
              <a:t>Location, Duration, Frequency, &amp; Intensity of pain or other symptoms</a:t>
            </a:r>
          </a:p>
          <a:p>
            <a:pPr lvl="2"/>
            <a:r>
              <a:rPr lang="en-US" sz="1800" dirty="0"/>
              <a:t>Precipitating and aggravating factors</a:t>
            </a:r>
          </a:p>
          <a:p>
            <a:pPr lvl="2"/>
            <a:r>
              <a:rPr lang="en-US" sz="1800" dirty="0"/>
              <a:t>The type, dosage, effectiveness, and side effects of any medications</a:t>
            </a:r>
          </a:p>
          <a:p>
            <a:pPr lvl="2"/>
            <a:r>
              <a:rPr lang="en-US" sz="1800" dirty="0"/>
              <a:t>Treatment, other than medication </a:t>
            </a:r>
          </a:p>
          <a:p>
            <a:pPr lvl="2"/>
            <a:r>
              <a:rPr lang="en-US" sz="1800" dirty="0"/>
              <a:t>Any measures used to relieve your pain or other symptoms (e.g., lying flat on your back, standing for 15 to 20 minutes every hour, sleeping on a board, etc.)</a:t>
            </a:r>
          </a:p>
          <a:p>
            <a:pPr lvl="2"/>
            <a:r>
              <a:rPr lang="en-US" sz="1800" dirty="0"/>
              <a:t>Other factors concerning your functional limitations and restrictions due to pain or other symptoms.</a:t>
            </a:r>
          </a:p>
        </p:txBody>
      </p:sp>
      <p:pic>
        <p:nvPicPr>
          <p:cNvPr id="3" name="Picture 2" descr="A person lying in a hospital bed&#10;&#10;AI-generated content may be incorrect.">
            <a:extLst>
              <a:ext uri="{FF2B5EF4-FFF2-40B4-BE49-F238E27FC236}">
                <a16:creationId xmlns:a16="http://schemas.microsoft.com/office/drawing/2014/main" id="{98C422D8-931D-4F2A-F814-81EDFBE21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874" y="2159705"/>
            <a:ext cx="5064126" cy="3038476"/>
          </a:xfrm>
          <a:prstGeom prst="rect">
            <a:avLst/>
          </a:prstGeom>
        </p:spPr>
      </p:pic>
    </p:spTree>
    <p:extLst>
      <p:ext uri="{BB962C8B-B14F-4D97-AF65-F5344CB8AC3E}">
        <p14:creationId xmlns:p14="http://schemas.microsoft.com/office/powerpoint/2010/main" val="365776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9773A-B6A9-D243-B073-3294BC2220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68A2BE-28A0-A9DA-8F2A-9769F1A779A8}"/>
              </a:ext>
            </a:extLst>
          </p:cNvPr>
          <p:cNvSpPr>
            <a:spLocks noGrp="1"/>
          </p:cNvSpPr>
          <p:nvPr>
            <p:ph type="title"/>
          </p:nvPr>
        </p:nvSpPr>
        <p:spPr>
          <a:xfrm>
            <a:off x="3021728" y="-97543"/>
            <a:ext cx="8728576" cy="2208811"/>
          </a:xfrm>
        </p:spPr>
        <p:txBody>
          <a:bodyPr>
            <a:normAutofit/>
          </a:bodyPr>
          <a:lstStyle/>
          <a:p>
            <a:r>
              <a:rPr lang="en-US" sz="3600" dirty="0">
                <a:solidFill>
                  <a:schemeClr val="accent2">
                    <a:lumMod val="50000"/>
                  </a:schemeClr>
                </a:solidFill>
              </a:rPr>
              <a:t>Examples of Other Evidence Documenting Symptoms, Limitations w/ ADLs, Non-Medical Treatment</a:t>
            </a:r>
          </a:p>
        </p:txBody>
      </p:sp>
      <p:sp>
        <p:nvSpPr>
          <p:cNvPr id="5" name="Content Placeholder 4">
            <a:extLst>
              <a:ext uri="{FF2B5EF4-FFF2-40B4-BE49-F238E27FC236}">
                <a16:creationId xmlns:a16="http://schemas.microsoft.com/office/drawing/2014/main" id="{88ED2A45-5DCF-5433-A890-D4835F9F2BCD}"/>
              </a:ext>
            </a:extLst>
          </p:cNvPr>
          <p:cNvSpPr>
            <a:spLocks noGrp="1"/>
          </p:cNvSpPr>
          <p:nvPr>
            <p:ph idx="1"/>
          </p:nvPr>
        </p:nvSpPr>
        <p:spPr>
          <a:xfrm>
            <a:off x="2011891" y="1780637"/>
            <a:ext cx="6103409" cy="4363093"/>
          </a:xfrm>
        </p:spPr>
        <p:txBody>
          <a:bodyPr vert="horz" lIns="91440" tIns="45720" rIns="91440" bIns="45720" rtlCol="0" anchor="t">
            <a:noAutofit/>
          </a:bodyPr>
          <a:lstStyle/>
          <a:p>
            <a:pPr marL="457200" lvl="1" indent="0">
              <a:lnSpc>
                <a:spcPct val="100000"/>
              </a:lnSpc>
              <a:buNone/>
            </a:pPr>
            <a:r>
              <a:rPr lang="en-US" sz="1800" b="1" dirty="0"/>
              <a:t>SSA Forms </a:t>
            </a:r>
          </a:p>
          <a:p>
            <a:pPr lvl="2">
              <a:lnSpc>
                <a:spcPct val="100000"/>
              </a:lnSpc>
            </a:pPr>
            <a:r>
              <a:rPr lang="en-US" sz="1800" dirty="0"/>
              <a:t>Adult Function Reports (SSA Form 3373)</a:t>
            </a:r>
          </a:p>
          <a:p>
            <a:pPr lvl="2">
              <a:lnSpc>
                <a:spcPct val="100000"/>
              </a:lnSpc>
            </a:pPr>
            <a:r>
              <a:rPr lang="en-US" sz="1800" dirty="0"/>
              <a:t>Third Party Function Reports (SSA Form 3380)</a:t>
            </a:r>
          </a:p>
          <a:p>
            <a:pPr lvl="2">
              <a:lnSpc>
                <a:spcPct val="100000"/>
              </a:lnSpc>
            </a:pPr>
            <a:r>
              <a:rPr lang="en-US" sz="1800" dirty="0">
                <a:solidFill>
                  <a:srgbClr val="0070C0"/>
                </a:solidFill>
              </a:rPr>
              <a:t>Anybody have thoughts on commenting on forms re: how long it took to complete the form with the client, need to refocus them, etc.?</a:t>
            </a:r>
          </a:p>
          <a:p>
            <a:pPr marL="457200" lvl="1" indent="0">
              <a:lnSpc>
                <a:spcPct val="100000"/>
              </a:lnSpc>
              <a:buNone/>
            </a:pPr>
            <a:r>
              <a:rPr lang="en-US" sz="1800" b="1" dirty="0"/>
              <a:t>Observation made by SSA Employees During Interviews</a:t>
            </a:r>
          </a:p>
          <a:p>
            <a:pPr marL="457200" lvl="1" indent="0">
              <a:lnSpc>
                <a:spcPct val="100000"/>
              </a:lnSpc>
              <a:buNone/>
            </a:pPr>
            <a:r>
              <a:rPr lang="en-US" sz="1800" b="1" dirty="0"/>
              <a:t>Needs Assessments</a:t>
            </a:r>
          </a:p>
          <a:p>
            <a:pPr lvl="2">
              <a:lnSpc>
                <a:spcPct val="100000"/>
              </a:lnSpc>
            </a:pPr>
            <a:r>
              <a:rPr lang="en-US" sz="1800" dirty="0">
                <a:solidFill>
                  <a:srgbClr val="FF0000"/>
                </a:solidFill>
              </a:rPr>
              <a:t>Ex. Caregiving paid for by the State</a:t>
            </a:r>
          </a:p>
          <a:p>
            <a:pPr marL="457200" lvl="1" indent="0">
              <a:lnSpc>
                <a:spcPct val="100000"/>
              </a:lnSpc>
              <a:buNone/>
            </a:pPr>
            <a:r>
              <a:rPr lang="en-US" sz="1800" b="1" dirty="0"/>
              <a:t>Documentation of non-medical treatments</a:t>
            </a:r>
          </a:p>
          <a:p>
            <a:pPr lvl="2">
              <a:lnSpc>
                <a:spcPct val="100000"/>
              </a:lnSpc>
            </a:pPr>
            <a:r>
              <a:rPr lang="en-US" sz="1800" dirty="0">
                <a:solidFill>
                  <a:srgbClr val="FF0000"/>
                </a:solidFill>
              </a:rPr>
              <a:t>Ex. Gym Attendance Log – Water Therapy</a:t>
            </a:r>
          </a:p>
          <a:p>
            <a:pPr marL="457200" lvl="1" indent="0">
              <a:lnSpc>
                <a:spcPct val="100000"/>
              </a:lnSpc>
              <a:buNone/>
            </a:pPr>
            <a:r>
              <a:rPr lang="en-US" sz="1800" b="1" dirty="0"/>
              <a:t>Symptom Logs</a:t>
            </a:r>
          </a:p>
          <a:p>
            <a:pPr lvl="1">
              <a:lnSpc>
                <a:spcPct val="100000"/>
              </a:lnSpc>
            </a:pPr>
            <a:endParaRPr lang="en-US" sz="1800" dirty="0"/>
          </a:p>
          <a:p>
            <a:pPr>
              <a:lnSpc>
                <a:spcPct val="100000"/>
              </a:lnSpc>
            </a:pPr>
            <a:endParaRPr lang="en-US" sz="1800" dirty="0"/>
          </a:p>
        </p:txBody>
      </p:sp>
      <p:pic>
        <p:nvPicPr>
          <p:cNvPr id="3" name="Picture 2" descr="A close-up of a form&#10;&#10;AI-generated content may be incorrect.">
            <a:extLst>
              <a:ext uri="{FF2B5EF4-FFF2-40B4-BE49-F238E27FC236}">
                <a16:creationId xmlns:a16="http://schemas.microsoft.com/office/drawing/2014/main" id="{EF064D74-CE76-975F-886C-76E46E0A7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323" y="1965795"/>
            <a:ext cx="2036512" cy="3239905"/>
          </a:xfrm>
          <a:prstGeom prst="rect">
            <a:avLst/>
          </a:prstGeom>
        </p:spPr>
      </p:pic>
      <p:pic>
        <p:nvPicPr>
          <p:cNvPr id="7" name="Picture 6" descr="A close-up of a form&#10;&#10;AI-generated content may be incorrect.">
            <a:extLst>
              <a:ext uri="{FF2B5EF4-FFF2-40B4-BE49-F238E27FC236}">
                <a16:creationId xmlns:a16="http://schemas.microsoft.com/office/drawing/2014/main" id="{BDCA7E71-C087-DD2A-24CA-FFF0507D2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109" y="2044862"/>
            <a:ext cx="1902080" cy="3081769"/>
          </a:xfrm>
          <a:prstGeom prst="rect">
            <a:avLst/>
          </a:prstGeom>
        </p:spPr>
      </p:pic>
    </p:spTree>
    <p:extLst>
      <p:ext uri="{BB962C8B-B14F-4D97-AF65-F5344CB8AC3E}">
        <p14:creationId xmlns:p14="http://schemas.microsoft.com/office/powerpoint/2010/main" val="338249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F055-4D2C-4866-2B44-E137E9569F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0341D4-5EA7-E62E-DEC6-8D7FE42D3478}"/>
              </a:ext>
            </a:extLst>
          </p:cNvPr>
          <p:cNvSpPr>
            <a:spLocks noGrp="1"/>
          </p:cNvSpPr>
          <p:nvPr>
            <p:ph type="title"/>
          </p:nvPr>
        </p:nvSpPr>
        <p:spPr>
          <a:xfrm>
            <a:off x="2261720" y="222436"/>
            <a:ext cx="8728576" cy="1157037"/>
          </a:xfrm>
        </p:spPr>
        <p:txBody>
          <a:bodyPr>
            <a:normAutofit/>
          </a:bodyPr>
          <a:lstStyle/>
          <a:p>
            <a:r>
              <a:rPr lang="en-US" sz="3600" dirty="0">
                <a:solidFill>
                  <a:srgbClr val="FF0000"/>
                </a:solidFill>
              </a:rPr>
              <a:t>Example: Seizure Logs</a:t>
            </a:r>
          </a:p>
        </p:txBody>
      </p:sp>
      <p:pic>
        <p:nvPicPr>
          <p:cNvPr id="2" name="Picture 1" descr="A screenshot of a medical record&#10;&#10;AI-generated content may be incorrect.">
            <a:extLst>
              <a:ext uri="{FF2B5EF4-FFF2-40B4-BE49-F238E27FC236}">
                <a16:creationId xmlns:a16="http://schemas.microsoft.com/office/drawing/2014/main" id="{EBBDAA7B-5A7B-F322-17A2-6A7F71DCEF7B}"/>
              </a:ext>
            </a:extLst>
          </p:cNvPr>
          <p:cNvPicPr>
            <a:picLocks noChangeAspect="1"/>
          </p:cNvPicPr>
          <p:nvPr/>
        </p:nvPicPr>
        <p:blipFill>
          <a:blip r:embed="rId3"/>
          <a:stretch>
            <a:fillRect/>
          </a:stretch>
        </p:blipFill>
        <p:spPr>
          <a:xfrm>
            <a:off x="7119602" y="299299"/>
            <a:ext cx="4703472" cy="6259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computer with a graph on it&#10;&#10;AI-generated content may be incorrect.">
            <a:extLst>
              <a:ext uri="{FF2B5EF4-FFF2-40B4-BE49-F238E27FC236}">
                <a16:creationId xmlns:a16="http://schemas.microsoft.com/office/drawing/2014/main" id="{65688BA1-4D72-47E4-6135-C9F84CE9E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862" y="1485899"/>
            <a:ext cx="4545365" cy="3362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8918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1CD3-7FEA-C5FE-CAF6-57E0597E2F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D14757-70D5-585E-CD06-C183C797F291}"/>
              </a:ext>
            </a:extLst>
          </p:cNvPr>
          <p:cNvSpPr>
            <a:spLocks noGrp="1"/>
          </p:cNvSpPr>
          <p:nvPr>
            <p:ph type="title"/>
          </p:nvPr>
        </p:nvSpPr>
        <p:spPr>
          <a:xfrm>
            <a:off x="2347445" y="247651"/>
            <a:ext cx="1900705" cy="1350042"/>
          </a:xfrm>
        </p:spPr>
        <p:txBody>
          <a:bodyPr>
            <a:normAutofit fontScale="90000"/>
          </a:bodyPr>
          <a:lstStyle/>
          <a:p>
            <a:r>
              <a:rPr lang="en-US" sz="3600" dirty="0">
                <a:solidFill>
                  <a:srgbClr val="FF0000"/>
                </a:solidFill>
              </a:rPr>
              <a:t>Example: </a:t>
            </a:r>
            <a:br>
              <a:rPr lang="en-US" sz="3600" dirty="0">
                <a:solidFill>
                  <a:srgbClr val="FF0000"/>
                </a:solidFill>
              </a:rPr>
            </a:br>
            <a:r>
              <a:rPr lang="en-US" sz="3600" dirty="0">
                <a:solidFill>
                  <a:srgbClr val="FF0000"/>
                </a:solidFill>
              </a:rPr>
              <a:t>Symptom </a:t>
            </a:r>
            <a:br>
              <a:rPr lang="en-US" sz="3600" dirty="0">
                <a:solidFill>
                  <a:srgbClr val="FF0000"/>
                </a:solidFill>
              </a:rPr>
            </a:br>
            <a:r>
              <a:rPr lang="en-US" sz="3600" dirty="0">
                <a:solidFill>
                  <a:srgbClr val="FF0000"/>
                </a:solidFill>
              </a:rPr>
              <a:t>Journal</a:t>
            </a:r>
          </a:p>
        </p:txBody>
      </p:sp>
      <p:pic>
        <p:nvPicPr>
          <p:cNvPr id="5" name="Picture 4">
            <a:extLst>
              <a:ext uri="{FF2B5EF4-FFF2-40B4-BE49-F238E27FC236}">
                <a16:creationId xmlns:a16="http://schemas.microsoft.com/office/drawing/2014/main" id="{959A5594-A603-51B5-A184-90A5870698C3}"/>
              </a:ext>
            </a:extLst>
          </p:cNvPr>
          <p:cNvPicPr>
            <a:picLocks noChangeAspect="1"/>
          </p:cNvPicPr>
          <p:nvPr/>
        </p:nvPicPr>
        <p:blipFill>
          <a:blip r:embed="rId3"/>
          <a:stretch>
            <a:fillRect/>
          </a:stretch>
        </p:blipFill>
        <p:spPr>
          <a:xfrm>
            <a:off x="5176491" y="124874"/>
            <a:ext cx="5272434" cy="6608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lose-up of a letter&#10;&#10;AI-generated content may be incorrect.">
            <a:extLst>
              <a:ext uri="{FF2B5EF4-FFF2-40B4-BE49-F238E27FC236}">
                <a16:creationId xmlns:a16="http://schemas.microsoft.com/office/drawing/2014/main" id="{41887229-5E50-2BB0-5845-880AF85ED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504" y="62437"/>
            <a:ext cx="5507421" cy="6733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1357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BEA7-6AD1-0CE2-E249-C0D0DDA4D3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DEA07D-0C0A-D10A-256E-FCB7C1692836}"/>
              </a:ext>
            </a:extLst>
          </p:cNvPr>
          <p:cNvSpPr>
            <a:spLocks noGrp="1"/>
          </p:cNvSpPr>
          <p:nvPr>
            <p:ph type="title"/>
          </p:nvPr>
        </p:nvSpPr>
        <p:spPr>
          <a:xfrm>
            <a:off x="2347445" y="247651"/>
            <a:ext cx="1900705" cy="1350042"/>
          </a:xfrm>
        </p:spPr>
        <p:txBody>
          <a:bodyPr>
            <a:normAutofit fontScale="90000"/>
          </a:bodyPr>
          <a:lstStyle/>
          <a:p>
            <a:r>
              <a:rPr lang="en-US" sz="3600" dirty="0">
                <a:solidFill>
                  <a:srgbClr val="FF0000"/>
                </a:solidFill>
              </a:rPr>
              <a:t>Example: </a:t>
            </a:r>
            <a:br>
              <a:rPr lang="en-US" sz="3600" dirty="0">
                <a:solidFill>
                  <a:srgbClr val="FF0000"/>
                </a:solidFill>
              </a:rPr>
            </a:br>
            <a:r>
              <a:rPr lang="en-US" sz="3600" dirty="0">
                <a:solidFill>
                  <a:srgbClr val="FF0000"/>
                </a:solidFill>
              </a:rPr>
              <a:t>Symptom </a:t>
            </a:r>
            <a:br>
              <a:rPr lang="en-US" sz="3600" dirty="0">
                <a:solidFill>
                  <a:srgbClr val="FF0000"/>
                </a:solidFill>
              </a:rPr>
            </a:br>
            <a:r>
              <a:rPr lang="en-US" sz="3600" dirty="0">
                <a:solidFill>
                  <a:srgbClr val="FF0000"/>
                </a:solidFill>
              </a:rPr>
              <a:t>Drawing</a:t>
            </a:r>
          </a:p>
        </p:txBody>
      </p:sp>
      <p:pic>
        <p:nvPicPr>
          <p:cNvPr id="3" name="Picture 2">
            <a:extLst>
              <a:ext uri="{FF2B5EF4-FFF2-40B4-BE49-F238E27FC236}">
                <a16:creationId xmlns:a16="http://schemas.microsoft.com/office/drawing/2014/main" id="{A81F5983-0D58-B333-453B-DAAC645FC804}"/>
              </a:ext>
            </a:extLst>
          </p:cNvPr>
          <p:cNvPicPr>
            <a:picLocks noChangeAspect="1"/>
          </p:cNvPicPr>
          <p:nvPr/>
        </p:nvPicPr>
        <p:blipFill>
          <a:blip r:embed="rId3"/>
          <a:stretch>
            <a:fillRect/>
          </a:stretch>
        </p:blipFill>
        <p:spPr>
          <a:xfrm>
            <a:off x="5596944" y="338137"/>
            <a:ext cx="4247611" cy="61817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54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E1B33-DE79-CEC7-6100-79B191A6E0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58F3FD-C862-9ACF-CE69-CEF8A58720AD}"/>
              </a:ext>
            </a:extLst>
          </p:cNvPr>
          <p:cNvSpPr>
            <a:spLocks noGrp="1"/>
          </p:cNvSpPr>
          <p:nvPr>
            <p:ph type="title"/>
          </p:nvPr>
        </p:nvSpPr>
        <p:spPr>
          <a:xfrm>
            <a:off x="2347445" y="247651"/>
            <a:ext cx="1900705" cy="2421658"/>
          </a:xfrm>
        </p:spPr>
        <p:txBody>
          <a:bodyPr>
            <a:normAutofit/>
          </a:bodyPr>
          <a:lstStyle/>
          <a:p>
            <a:r>
              <a:rPr lang="en-US" sz="3200" dirty="0">
                <a:solidFill>
                  <a:srgbClr val="FF0000"/>
                </a:solidFill>
              </a:rPr>
              <a:t>Example: </a:t>
            </a:r>
            <a:br>
              <a:rPr lang="en-US" sz="3200" dirty="0">
                <a:solidFill>
                  <a:srgbClr val="FF0000"/>
                </a:solidFill>
              </a:rPr>
            </a:br>
            <a:r>
              <a:rPr lang="en-US" sz="3200" dirty="0">
                <a:solidFill>
                  <a:srgbClr val="FF0000"/>
                </a:solidFill>
              </a:rPr>
              <a:t>Excerpt from</a:t>
            </a:r>
            <a:br>
              <a:rPr lang="en-US" sz="3200" dirty="0">
                <a:solidFill>
                  <a:srgbClr val="FF0000"/>
                </a:solidFill>
              </a:rPr>
            </a:br>
            <a:r>
              <a:rPr lang="en-US" sz="3200" dirty="0">
                <a:solidFill>
                  <a:srgbClr val="FF0000"/>
                </a:solidFill>
              </a:rPr>
              <a:t>Client </a:t>
            </a:r>
            <a:r>
              <a:rPr lang="en-US" sz="3200" dirty="0" err="1">
                <a:solidFill>
                  <a:srgbClr val="FF0000"/>
                </a:solidFill>
              </a:rPr>
              <a:t>Mémoire</a:t>
            </a:r>
            <a:endParaRPr lang="en-US" sz="3200" dirty="0">
              <a:solidFill>
                <a:srgbClr val="FF0000"/>
              </a:solidFill>
            </a:endParaRPr>
          </a:p>
        </p:txBody>
      </p:sp>
      <p:pic>
        <p:nvPicPr>
          <p:cNvPr id="5" name="Picture 4">
            <a:extLst>
              <a:ext uri="{FF2B5EF4-FFF2-40B4-BE49-F238E27FC236}">
                <a16:creationId xmlns:a16="http://schemas.microsoft.com/office/drawing/2014/main" id="{36C326AB-B1F1-B5C4-C598-1D23056207BD}"/>
              </a:ext>
            </a:extLst>
          </p:cNvPr>
          <p:cNvPicPr>
            <a:picLocks noChangeAspect="1"/>
          </p:cNvPicPr>
          <p:nvPr/>
        </p:nvPicPr>
        <p:blipFill>
          <a:blip r:embed="rId3"/>
          <a:stretch>
            <a:fillRect/>
          </a:stretch>
        </p:blipFill>
        <p:spPr>
          <a:xfrm>
            <a:off x="5325419" y="113396"/>
            <a:ext cx="5077534" cy="6468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lose-up of a text&#10;&#10;AI-generated content may be incorrect.">
            <a:extLst>
              <a:ext uri="{FF2B5EF4-FFF2-40B4-BE49-F238E27FC236}">
                <a16:creationId xmlns:a16="http://schemas.microsoft.com/office/drawing/2014/main" id="{3D0AA9CA-63FD-0117-475A-C0847A894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173" y="0"/>
            <a:ext cx="5617357" cy="6858000"/>
          </a:xfrm>
          <a:prstGeom prst="rect">
            <a:avLst/>
          </a:prstGeom>
        </p:spPr>
      </p:pic>
    </p:spTree>
    <p:extLst>
      <p:ext uri="{BB962C8B-B14F-4D97-AF65-F5344CB8AC3E}">
        <p14:creationId xmlns:p14="http://schemas.microsoft.com/office/powerpoint/2010/main" val="67525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3980-9F94-45B6-C312-3C68128CE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AF6D7-6750-8653-597B-7DED269CE695}"/>
              </a:ext>
            </a:extLst>
          </p:cNvPr>
          <p:cNvSpPr>
            <a:spLocks noGrp="1"/>
          </p:cNvSpPr>
          <p:nvPr>
            <p:ph type="ctrTitle"/>
          </p:nvPr>
        </p:nvSpPr>
        <p:spPr>
          <a:xfrm>
            <a:off x="83128" y="2884992"/>
            <a:ext cx="8737599" cy="1088015"/>
          </a:xfrm>
        </p:spPr>
        <p:txBody>
          <a:bodyPr anchor="ctr">
            <a:normAutofit/>
          </a:bodyPr>
          <a:lstStyle/>
          <a:p>
            <a:pPr algn="l"/>
            <a:r>
              <a:rPr lang="en-US" sz="4000" dirty="0">
                <a:solidFill>
                  <a:schemeClr val="accent2">
                    <a:lumMod val="50000"/>
                  </a:schemeClr>
                </a:solidFill>
              </a:rPr>
              <a:t>Basic Rules on Evidence</a:t>
            </a:r>
          </a:p>
        </p:txBody>
      </p:sp>
    </p:spTree>
    <p:extLst>
      <p:ext uri="{BB962C8B-B14F-4D97-AF65-F5344CB8AC3E}">
        <p14:creationId xmlns:p14="http://schemas.microsoft.com/office/powerpoint/2010/main" val="453296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353C-DED5-7680-8A2C-A8F7F55AE8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EB491F-B883-256F-D554-BD7729C28454}"/>
              </a:ext>
            </a:extLst>
          </p:cNvPr>
          <p:cNvSpPr>
            <a:spLocks noGrp="1"/>
          </p:cNvSpPr>
          <p:nvPr>
            <p:ph type="title"/>
          </p:nvPr>
        </p:nvSpPr>
        <p:spPr>
          <a:xfrm>
            <a:off x="2806005" y="255093"/>
            <a:ext cx="8728576" cy="1157037"/>
          </a:xfrm>
        </p:spPr>
        <p:txBody>
          <a:bodyPr>
            <a:normAutofit/>
          </a:bodyPr>
          <a:lstStyle/>
          <a:p>
            <a:r>
              <a:rPr lang="en-US" sz="3600" dirty="0">
                <a:solidFill>
                  <a:srgbClr val="FF0000"/>
                </a:solidFill>
              </a:rPr>
              <a:t>Example: </a:t>
            </a:r>
            <a:r>
              <a:rPr lang="en-US" sz="3600" dirty="0" err="1">
                <a:solidFill>
                  <a:srgbClr val="FF0000"/>
                </a:solidFill>
              </a:rPr>
              <a:t>Voc</a:t>
            </a:r>
            <a:r>
              <a:rPr lang="en-US" sz="3600" dirty="0">
                <a:solidFill>
                  <a:srgbClr val="FF0000"/>
                </a:solidFill>
              </a:rPr>
              <a:t> Rehab Criteria for Services</a:t>
            </a:r>
          </a:p>
        </p:txBody>
      </p:sp>
      <p:pic>
        <p:nvPicPr>
          <p:cNvPr id="5" name="Picture 4">
            <a:extLst>
              <a:ext uri="{FF2B5EF4-FFF2-40B4-BE49-F238E27FC236}">
                <a16:creationId xmlns:a16="http://schemas.microsoft.com/office/drawing/2014/main" id="{DFDA0E95-FF4A-4DF3-635F-5C7269BE187E}"/>
              </a:ext>
            </a:extLst>
          </p:cNvPr>
          <p:cNvPicPr>
            <a:picLocks noChangeAspect="1"/>
          </p:cNvPicPr>
          <p:nvPr/>
        </p:nvPicPr>
        <p:blipFill>
          <a:blip r:embed="rId3"/>
          <a:stretch>
            <a:fillRect/>
          </a:stretch>
        </p:blipFill>
        <p:spPr>
          <a:xfrm>
            <a:off x="3656640" y="1190624"/>
            <a:ext cx="5536869" cy="5057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0282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CD2A3-4F95-AA1D-0C8F-6151526371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0FCD9D-7E03-98A1-84DC-1BE3028B0600}"/>
              </a:ext>
            </a:extLst>
          </p:cNvPr>
          <p:cNvSpPr>
            <a:spLocks noGrp="1"/>
          </p:cNvSpPr>
          <p:nvPr>
            <p:ph type="title"/>
          </p:nvPr>
        </p:nvSpPr>
        <p:spPr>
          <a:xfrm>
            <a:off x="2740691" y="222436"/>
            <a:ext cx="9080535" cy="1157037"/>
          </a:xfrm>
        </p:spPr>
        <p:txBody>
          <a:bodyPr>
            <a:normAutofit/>
          </a:bodyPr>
          <a:lstStyle/>
          <a:p>
            <a:r>
              <a:rPr lang="en-US" sz="3600" dirty="0">
                <a:solidFill>
                  <a:srgbClr val="FF0000"/>
                </a:solidFill>
              </a:rPr>
              <a:t>Example: Documenting Assistance Needed w/ School &amp; Job Placement, other barriers to Work</a:t>
            </a:r>
          </a:p>
        </p:txBody>
      </p:sp>
      <p:pic>
        <p:nvPicPr>
          <p:cNvPr id="3" name="Picture 2">
            <a:extLst>
              <a:ext uri="{FF2B5EF4-FFF2-40B4-BE49-F238E27FC236}">
                <a16:creationId xmlns:a16="http://schemas.microsoft.com/office/drawing/2014/main" id="{1D3B8AB1-D373-CE71-9EBF-0FEA8F198F6C}"/>
              </a:ext>
            </a:extLst>
          </p:cNvPr>
          <p:cNvPicPr>
            <a:picLocks noChangeAspect="1"/>
          </p:cNvPicPr>
          <p:nvPr/>
        </p:nvPicPr>
        <p:blipFill>
          <a:blip r:embed="rId3"/>
          <a:stretch>
            <a:fillRect/>
          </a:stretch>
        </p:blipFill>
        <p:spPr>
          <a:xfrm>
            <a:off x="3883818" y="1379473"/>
            <a:ext cx="5461397" cy="529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6056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C4BE-5E99-0CC5-BBC5-8C4E2C3C6B01}"/>
              </a:ext>
            </a:extLst>
          </p:cNvPr>
          <p:cNvSpPr>
            <a:spLocks noGrp="1"/>
          </p:cNvSpPr>
          <p:nvPr>
            <p:ph type="title"/>
          </p:nvPr>
        </p:nvSpPr>
        <p:spPr>
          <a:xfrm>
            <a:off x="679863" y="-137597"/>
            <a:ext cx="10515600" cy="1325563"/>
          </a:xfrm>
        </p:spPr>
        <p:txBody>
          <a:bodyPr>
            <a:normAutofit/>
          </a:bodyPr>
          <a:lstStyle/>
          <a:p>
            <a:pPr algn="ctr"/>
            <a:r>
              <a:rPr lang="en-US" sz="3600" dirty="0">
                <a:solidFill>
                  <a:schemeClr val="accent2">
                    <a:lumMod val="50000"/>
                  </a:schemeClr>
                </a:solidFill>
              </a:rPr>
              <a:t>“No Evidence” Can Be Evidence — in Context</a:t>
            </a:r>
          </a:p>
        </p:txBody>
      </p:sp>
      <p:sp>
        <p:nvSpPr>
          <p:cNvPr id="3" name="Content Placeholder 2">
            <a:extLst>
              <a:ext uri="{FF2B5EF4-FFF2-40B4-BE49-F238E27FC236}">
                <a16:creationId xmlns:a16="http://schemas.microsoft.com/office/drawing/2014/main" id="{39515C4C-4382-E9EE-D237-D03541C4B658}"/>
              </a:ext>
            </a:extLst>
          </p:cNvPr>
          <p:cNvSpPr>
            <a:spLocks noGrp="1"/>
          </p:cNvSpPr>
          <p:nvPr>
            <p:ph idx="1"/>
          </p:nvPr>
        </p:nvSpPr>
        <p:spPr>
          <a:xfrm>
            <a:off x="1844634" y="1002910"/>
            <a:ext cx="7506195" cy="3660775"/>
          </a:xfrm>
        </p:spPr>
        <p:txBody>
          <a:bodyPr>
            <a:normAutofit/>
          </a:bodyPr>
          <a:lstStyle/>
          <a:p>
            <a:pPr marL="0" indent="0">
              <a:buNone/>
            </a:pPr>
            <a:r>
              <a:rPr lang="en-US" sz="1800" b="1" dirty="0"/>
              <a:t>Missing evidence as circumstantial Evidence </a:t>
            </a:r>
          </a:p>
          <a:p>
            <a:pPr lvl="1"/>
            <a:r>
              <a:rPr lang="en-US" sz="1800" dirty="0"/>
              <a:t>Under the </a:t>
            </a:r>
            <a:r>
              <a:rPr lang="en-US" sz="1800" b="1" dirty="0"/>
              <a:t>FRE</a:t>
            </a:r>
            <a:r>
              <a:rPr lang="en-US" sz="1800" dirty="0"/>
              <a:t>, </a:t>
            </a:r>
            <a:r>
              <a:rPr lang="en-US" sz="1800" b="1" dirty="0"/>
              <a:t>Rule 401</a:t>
            </a:r>
            <a:r>
              <a:rPr lang="en-US" sz="1800" dirty="0"/>
              <a:t> (Relevance) and </a:t>
            </a:r>
            <a:r>
              <a:rPr lang="en-US" sz="1800" b="1" dirty="0"/>
              <a:t>Rule 403</a:t>
            </a:r>
            <a:r>
              <a:rPr lang="en-US" sz="1800" dirty="0"/>
              <a:t> (Exclusion for Prejudice), even the </a:t>
            </a:r>
            <a:r>
              <a:rPr lang="en-US" sz="1800" i="1" dirty="0"/>
              <a:t>lack</a:t>
            </a:r>
            <a:r>
              <a:rPr lang="en-US" sz="1800" dirty="0"/>
              <a:t> of something can be relevant if it tends to make a fact more or less probable than it would be without that absence.</a:t>
            </a:r>
          </a:p>
          <a:p>
            <a:pPr marL="0" indent="0">
              <a:buNone/>
            </a:pPr>
            <a:r>
              <a:rPr lang="en-US" sz="1800" b="1" dirty="0"/>
              <a:t>In practice: Lack of Medical Treatment</a:t>
            </a:r>
          </a:p>
          <a:p>
            <a:pPr lvl="1"/>
            <a:r>
              <a:rPr lang="en-US" sz="1800" dirty="0"/>
              <a:t> History of psych impatient stays noting “fear” of medical providers for lack of treatment… and lack of treatment in the F section.</a:t>
            </a:r>
          </a:p>
          <a:p>
            <a:endParaRPr lang="en-US" sz="1800" dirty="0"/>
          </a:p>
        </p:txBody>
      </p:sp>
      <p:pic>
        <p:nvPicPr>
          <p:cNvPr id="7" name="Picture 6" descr="A diagram of a treatment&#10;&#10;AI-generated content may be incorrect.">
            <a:extLst>
              <a:ext uri="{FF2B5EF4-FFF2-40B4-BE49-F238E27FC236}">
                <a16:creationId xmlns:a16="http://schemas.microsoft.com/office/drawing/2014/main" id="{904168E6-D8E9-1E8F-97E0-869C87B21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254" y="3631341"/>
            <a:ext cx="9573491" cy="1691044"/>
          </a:xfrm>
          <a:prstGeom prst="rect">
            <a:avLst/>
          </a:prstGeom>
        </p:spPr>
      </p:pic>
    </p:spTree>
    <p:extLst>
      <p:ext uri="{BB962C8B-B14F-4D97-AF65-F5344CB8AC3E}">
        <p14:creationId xmlns:p14="http://schemas.microsoft.com/office/powerpoint/2010/main" val="3855307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C843-EDEB-2B13-494D-461270D8D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BDE69-B0F0-ACE7-3495-379D581EF355}"/>
              </a:ext>
            </a:extLst>
          </p:cNvPr>
          <p:cNvSpPr>
            <a:spLocks noGrp="1"/>
          </p:cNvSpPr>
          <p:nvPr>
            <p:ph type="ctrTitle"/>
          </p:nvPr>
        </p:nvSpPr>
        <p:spPr>
          <a:xfrm>
            <a:off x="27712" y="2884992"/>
            <a:ext cx="8192654" cy="1088015"/>
          </a:xfrm>
        </p:spPr>
        <p:txBody>
          <a:bodyPr anchor="ctr">
            <a:noAutofit/>
          </a:bodyPr>
          <a:lstStyle/>
          <a:p>
            <a:pPr algn="l"/>
            <a:r>
              <a:rPr lang="en-US" sz="4000" dirty="0">
                <a:solidFill>
                  <a:schemeClr val="accent2">
                    <a:lumMod val="50000"/>
                  </a:schemeClr>
                </a:solidFill>
              </a:rPr>
              <a:t>Other Evidence: Limitations at School</a:t>
            </a:r>
          </a:p>
        </p:txBody>
      </p:sp>
    </p:spTree>
    <p:extLst>
      <p:ext uri="{BB962C8B-B14F-4D97-AF65-F5344CB8AC3E}">
        <p14:creationId xmlns:p14="http://schemas.microsoft.com/office/powerpoint/2010/main" val="1338354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26DDF-A6A4-BAAF-D5F0-52A3825629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20D330-37CA-5006-6EC4-44A449F2DD19}"/>
              </a:ext>
            </a:extLst>
          </p:cNvPr>
          <p:cNvSpPr>
            <a:spLocks noGrp="1"/>
          </p:cNvSpPr>
          <p:nvPr>
            <p:ph type="title"/>
          </p:nvPr>
        </p:nvSpPr>
        <p:spPr>
          <a:xfrm>
            <a:off x="2909242" y="59806"/>
            <a:ext cx="9282758" cy="1383984"/>
          </a:xfrm>
        </p:spPr>
        <p:txBody>
          <a:bodyPr>
            <a:normAutofit/>
          </a:bodyPr>
          <a:lstStyle/>
          <a:p>
            <a:r>
              <a:rPr lang="en-US" sz="3600" dirty="0">
                <a:solidFill>
                  <a:schemeClr val="accent2">
                    <a:lumMod val="50000"/>
                  </a:schemeClr>
                </a:solidFill>
              </a:rPr>
              <a:t>Examples of Other Evidence Documenting Limitations at school</a:t>
            </a:r>
          </a:p>
        </p:txBody>
      </p:sp>
      <p:sp>
        <p:nvSpPr>
          <p:cNvPr id="5" name="Content Placeholder 4">
            <a:extLst>
              <a:ext uri="{FF2B5EF4-FFF2-40B4-BE49-F238E27FC236}">
                <a16:creationId xmlns:a16="http://schemas.microsoft.com/office/drawing/2014/main" id="{4FE0691D-A8C6-9ADC-C581-D3F3FAF6D045}"/>
              </a:ext>
            </a:extLst>
          </p:cNvPr>
          <p:cNvSpPr>
            <a:spLocks noGrp="1"/>
          </p:cNvSpPr>
          <p:nvPr>
            <p:ph idx="1"/>
          </p:nvPr>
        </p:nvSpPr>
        <p:spPr>
          <a:xfrm>
            <a:off x="2304763" y="1573650"/>
            <a:ext cx="6033121" cy="3885867"/>
          </a:xfrm>
        </p:spPr>
        <p:txBody>
          <a:bodyPr>
            <a:normAutofit lnSpcReduction="10000"/>
          </a:bodyPr>
          <a:lstStyle/>
          <a:p>
            <a:pPr lvl="1">
              <a:lnSpc>
                <a:spcPct val="150000"/>
              </a:lnSpc>
            </a:pPr>
            <a:r>
              <a:rPr lang="en-US" sz="1800" dirty="0"/>
              <a:t>504 Plans &amp; IEPs </a:t>
            </a:r>
          </a:p>
          <a:p>
            <a:pPr lvl="1">
              <a:lnSpc>
                <a:spcPct val="150000"/>
              </a:lnSpc>
            </a:pPr>
            <a:r>
              <a:rPr lang="en-US" sz="1800" dirty="0"/>
              <a:t>Accommodations through a college’s Office of Disability Services</a:t>
            </a:r>
          </a:p>
          <a:p>
            <a:pPr lvl="1">
              <a:lnSpc>
                <a:spcPct val="150000"/>
              </a:lnSpc>
            </a:pPr>
            <a:r>
              <a:rPr lang="en-US" sz="1800" dirty="0"/>
              <a:t>Opinions from Teachers or day care provers re: Functioning in Childhood Domains or special accommodations given in the classroom</a:t>
            </a:r>
          </a:p>
          <a:p>
            <a:pPr lvl="1">
              <a:lnSpc>
                <a:spcPct val="150000"/>
              </a:lnSpc>
            </a:pPr>
            <a:r>
              <a:rPr lang="en-US" sz="1800" dirty="0"/>
              <a:t>School Transcripts</a:t>
            </a:r>
          </a:p>
          <a:p>
            <a:pPr lvl="1">
              <a:lnSpc>
                <a:spcPct val="150000"/>
              </a:lnSpc>
            </a:pPr>
            <a:r>
              <a:rPr lang="en-US" sz="1800" dirty="0"/>
              <a:t>Attendance Records</a:t>
            </a:r>
          </a:p>
          <a:p>
            <a:pPr lvl="1">
              <a:lnSpc>
                <a:spcPct val="150000"/>
              </a:lnSpc>
            </a:pPr>
            <a:r>
              <a:rPr lang="en-US" sz="1800" dirty="0"/>
              <a:t>Disciplinary Records</a:t>
            </a:r>
          </a:p>
          <a:p>
            <a:pPr lvl="1">
              <a:lnSpc>
                <a:spcPct val="150000"/>
              </a:lnSpc>
            </a:pPr>
            <a:endParaRPr lang="en-US" sz="1800" dirty="0"/>
          </a:p>
          <a:p>
            <a:endParaRPr lang="en-US" sz="1800" dirty="0"/>
          </a:p>
        </p:txBody>
      </p:sp>
      <p:pic>
        <p:nvPicPr>
          <p:cNvPr id="7" name="Picture 6" descr="A close-up of a poster&#10;&#10;AI-generated content may be incorrect.">
            <a:extLst>
              <a:ext uri="{FF2B5EF4-FFF2-40B4-BE49-F238E27FC236}">
                <a16:creationId xmlns:a16="http://schemas.microsoft.com/office/drawing/2014/main" id="{82B4187B-0A84-32DD-D265-B20B0C050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952" y="1504030"/>
            <a:ext cx="2188319" cy="2837207"/>
          </a:xfrm>
          <a:prstGeom prst="rect">
            <a:avLst/>
          </a:prstGeom>
        </p:spPr>
      </p:pic>
      <p:pic>
        <p:nvPicPr>
          <p:cNvPr id="9" name="Picture 8" descr="A close-up of a document&#10;&#10;AI-generated content may be incorrect.">
            <a:extLst>
              <a:ext uri="{FF2B5EF4-FFF2-40B4-BE49-F238E27FC236}">
                <a16:creationId xmlns:a16="http://schemas.microsoft.com/office/drawing/2014/main" id="{9374425B-4884-48F6-A05E-79E64B6D4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6111" y="2835964"/>
            <a:ext cx="2342387" cy="2961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close-up of a graph&#10;&#10;AI-generated content may be incorrect.">
            <a:extLst>
              <a:ext uri="{FF2B5EF4-FFF2-40B4-BE49-F238E27FC236}">
                <a16:creationId xmlns:a16="http://schemas.microsoft.com/office/drawing/2014/main" id="{6E43D1B6-A8E2-E257-CE8D-A7ADB87CC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472" y="4429390"/>
            <a:ext cx="3023140" cy="1905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406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9135-3ACE-B63D-848C-A2195FD9D920}"/>
              </a:ext>
            </a:extLst>
          </p:cNvPr>
          <p:cNvSpPr>
            <a:spLocks noGrp="1"/>
          </p:cNvSpPr>
          <p:nvPr>
            <p:ph type="title"/>
          </p:nvPr>
        </p:nvSpPr>
        <p:spPr>
          <a:xfrm>
            <a:off x="1225322" y="478065"/>
            <a:ext cx="10515600" cy="752021"/>
          </a:xfrm>
        </p:spPr>
        <p:txBody>
          <a:bodyPr>
            <a:normAutofit/>
          </a:bodyPr>
          <a:lstStyle/>
          <a:p>
            <a:r>
              <a:rPr lang="en-US" sz="3600" dirty="0">
                <a:solidFill>
                  <a:srgbClr val="FF0000"/>
                </a:solidFill>
              </a:rPr>
              <a:t>Ex. School Accommodations for Child w/ Migraines</a:t>
            </a:r>
          </a:p>
        </p:txBody>
      </p:sp>
      <p:pic>
        <p:nvPicPr>
          <p:cNvPr id="6" name="Content Placeholder 5">
            <a:extLst>
              <a:ext uri="{FF2B5EF4-FFF2-40B4-BE49-F238E27FC236}">
                <a16:creationId xmlns:a16="http://schemas.microsoft.com/office/drawing/2014/main" id="{6A4DEB23-EC21-2CE4-2645-914BA4C86367}"/>
              </a:ext>
            </a:extLst>
          </p:cNvPr>
          <p:cNvPicPr>
            <a:picLocks noGrp="1" noChangeAspect="1"/>
          </p:cNvPicPr>
          <p:nvPr>
            <p:ph idx="1"/>
          </p:nvPr>
        </p:nvPicPr>
        <p:blipFill>
          <a:blip r:embed="rId3"/>
          <a:stretch>
            <a:fillRect/>
          </a:stretch>
        </p:blipFill>
        <p:spPr>
          <a:xfrm>
            <a:off x="351829" y="2128839"/>
            <a:ext cx="11695098" cy="3214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4328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8651B-9253-34E9-1836-9E54A3665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8592F-427A-A375-CE0F-F8879E930B4E}"/>
              </a:ext>
            </a:extLst>
          </p:cNvPr>
          <p:cNvSpPr>
            <a:spLocks noGrp="1"/>
          </p:cNvSpPr>
          <p:nvPr>
            <p:ph type="title"/>
          </p:nvPr>
        </p:nvSpPr>
        <p:spPr>
          <a:xfrm>
            <a:off x="1358333" y="329509"/>
            <a:ext cx="9475334" cy="743050"/>
          </a:xfrm>
        </p:spPr>
        <p:txBody>
          <a:bodyPr>
            <a:normAutofit/>
          </a:bodyPr>
          <a:lstStyle/>
          <a:p>
            <a:r>
              <a:rPr lang="en-US" sz="3600" dirty="0">
                <a:solidFill>
                  <a:srgbClr val="FF0000"/>
                </a:solidFill>
              </a:rPr>
              <a:t>Ex. Specific Accommodations for College Classes</a:t>
            </a:r>
          </a:p>
        </p:txBody>
      </p:sp>
      <p:pic>
        <p:nvPicPr>
          <p:cNvPr id="7" name="Picture 6">
            <a:extLst>
              <a:ext uri="{FF2B5EF4-FFF2-40B4-BE49-F238E27FC236}">
                <a16:creationId xmlns:a16="http://schemas.microsoft.com/office/drawing/2014/main" id="{A31B776C-243E-E1FF-6373-F9CBE5762836}"/>
              </a:ext>
            </a:extLst>
          </p:cNvPr>
          <p:cNvPicPr>
            <a:picLocks noChangeAspect="1"/>
          </p:cNvPicPr>
          <p:nvPr/>
        </p:nvPicPr>
        <p:blipFill>
          <a:blip r:embed="rId3"/>
          <a:stretch>
            <a:fillRect/>
          </a:stretch>
        </p:blipFill>
        <p:spPr>
          <a:xfrm>
            <a:off x="466725" y="1438079"/>
            <a:ext cx="5368977" cy="2733896"/>
          </a:xfrm>
          <a:prstGeom prst="rect">
            <a:avLst/>
          </a:prstGeom>
        </p:spPr>
      </p:pic>
      <p:pic>
        <p:nvPicPr>
          <p:cNvPr id="9" name="Picture 8">
            <a:extLst>
              <a:ext uri="{FF2B5EF4-FFF2-40B4-BE49-F238E27FC236}">
                <a16:creationId xmlns:a16="http://schemas.microsoft.com/office/drawing/2014/main" id="{529908F7-F5F3-0789-6DC8-F10312A04173}"/>
              </a:ext>
            </a:extLst>
          </p:cNvPr>
          <p:cNvPicPr>
            <a:picLocks noChangeAspect="1"/>
          </p:cNvPicPr>
          <p:nvPr/>
        </p:nvPicPr>
        <p:blipFill>
          <a:blip r:embed="rId4"/>
          <a:stretch>
            <a:fillRect/>
          </a:stretch>
        </p:blipFill>
        <p:spPr>
          <a:xfrm>
            <a:off x="73652" y="4032596"/>
            <a:ext cx="5696745" cy="1247949"/>
          </a:xfrm>
          <a:prstGeom prst="rect">
            <a:avLst/>
          </a:prstGeom>
        </p:spPr>
      </p:pic>
      <p:pic>
        <p:nvPicPr>
          <p:cNvPr id="11" name="Picture 10">
            <a:extLst>
              <a:ext uri="{FF2B5EF4-FFF2-40B4-BE49-F238E27FC236}">
                <a16:creationId xmlns:a16="http://schemas.microsoft.com/office/drawing/2014/main" id="{09F434D3-3200-04DB-2C24-B2F2A7797380}"/>
              </a:ext>
            </a:extLst>
          </p:cNvPr>
          <p:cNvPicPr>
            <a:picLocks noChangeAspect="1"/>
          </p:cNvPicPr>
          <p:nvPr/>
        </p:nvPicPr>
        <p:blipFill>
          <a:blip r:embed="rId5"/>
          <a:stretch>
            <a:fillRect/>
          </a:stretch>
        </p:blipFill>
        <p:spPr>
          <a:xfrm>
            <a:off x="5770397" y="1577455"/>
            <a:ext cx="5801535" cy="1629002"/>
          </a:xfrm>
          <a:prstGeom prst="rect">
            <a:avLst/>
          </a:prstGeom>
        </p:spPr>
      </p:pic>
      <p:pic>
        <p:nvPicPr>
          <p:cNvPr id="13" name="Picture 12">
            <a:extLst>
              <a:ext uri="{FF2B5EF4-FFF2-40B4-BE49-F238E27FC236}">
                <a16:creationId xmlns:a16="http://schemas.microsoft.com/office/drawing/2014/main" id="{747486ED-DB30-27A2-6CA4-9B92DB8C90AD}"/>
              </a:ext>
            </a:extLst>
          </p:cNvPr>
          <p:cNvPicPr>
            <a:picLocks noChangeAspect="1"/>
          </p:cNvPicPr>
          <p:nvPr/>
        </p:nvPicPr>
        <p:blipFill>
          <a:blip r:embed="rId6"/>
          <a:stretch>
            <a:fillRect/>
          </a:stretch>
        </p:blipFill>
        <p:spPr>
          <a:xfrm>
            <a:off x="5591034" y="3351017"/>
            <a:ext cx="2019582" cy="323895"/>
          </a:xfrm>
          <a:prstGeom prst="rect">
            <a:avLst/>
          </a:prstGeom>
        </p:spPr>
      </p:pic>
      <p:pic>
        <p:nvPicPr>
          <p:cNvPr id="15" name="Picture 14">
            <a:extLst>
              <a:ext uri="{FF2B5EF4-FFF2-40B4-BE49-F238E27FC236}">
                <a16:creationId xmlns:a16="http://schemas.microsoft.com/office/drawing/2014/main" id="{5C14CFC0-DC02-8DB1-B99C-5862D3B05A3A}"/>
              </a:ext>
            </a:extLst>
          </p:cNvPr>
          <p:cNvPicPr>
            <a:picLocks noChangeAspect="1"/>
          </p:cNvPicPr>
          <p:nvPr/>
        </p:nvPicPr>
        <p:blipFill>
          <a:blip r:embed="rId7"/>
          <a:stretch>
            <a:fillRect/>
          </a:stretch>
        </p:blipFill>
        <p:spPr>
          <a:xfrm>
            <a:off x="6163470" y="3704312"/>
            <a:ext cx="5449060" cy="714475"/>
          </a:xfrm>
          <a:prstGeom prst="rect">
            <a:avLst/>
          </a:prstGeom>
        </p:spPr>
      </p:pic>
    </p:spTree>
    <p:extLst>
      <p:ext uri="{BB962C8B-B14F-4D97-AF65-F5344CB8AC3E}">
        <p14:creationId xmlns:p14="http://schemas.microsoft.com/office/powerpoint/2010/main" val="818095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B175-2C67-7DFB-99F0-5B329095C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012B7-ADBB-1C47-FF98-4131E3858198}"/>
              </a:ext>
            </a:extLst>
          </p:cNvPr>
          <p:cNvSpPr>
            <a:spLocks noGrp="1"/>
          </p:cNvSpPr>
          <p:nvPr>
            <p:ph type="ctrTitle"/>
          </p:nvPr>
        </p:nvSpPr>
        <p:spPr>
          <a:xfrm>
            <a:off x="27712" y="2884992"/>
            <a:ext cx="8192654" cy="1088015"/>
          </a:xfrm>
        </p:spPr>
        <p:txBody>
          <a:bodyPr anchor="ctr">
            <a:noAutofit/>
          </a:bodyPr>
          <a:lstStyle/>
          <a:p>
            <a:pPr algn="l"/>
            <a:r>
              <a:rPr lang="en-US" sz="4000" dirty="0">
                <a:solidFill>
                  <a:schemeClr val="accent2">
                    <a:lumMod val="50000"/>
                  </a:schemeClr>
                </a:solidFill>
              </a:rPr>
              <a:t>Other Evidence: Limitations at Work</a:t>
            </a:r>
          </a:p>
        </p:txBody>
      </p:sp>
    </p:spTree>
    <p:extLst>
      <p:ext uri="{BB962C8B-B14F-4D97-AF65-F5344CB8AC3E}">
        <p14:creationId xmlns:p14="http://schemas.microsoft.com/office/powerpoint/2010/main" val="1512283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70ABA-0E7A-1B60-A95D-B312C829C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66CBB-C2B7-2C13-85C6-E4343550FEFD}"/>
              </a:ext>
            </a:extLst>
          </p:cNvPr>
          <p:cNvSpPr>
            <a:spLocks noGrp="1"/>
          </p:cNvSpPr>
          <p:nvPr>
            <p:ph type="ctrTitle"/>
          </p:nvPr>
        </p:nvSpPr>
        <p:spPr>
          <a:xfrm>
            <a:off x="2242787" y="457199"/>
            <a:ext cx="7401957" cy="690933"/>
          </a:xfrm>
        </p:spPr>
        <p:txBody>
          <a:bodyPr>
            <a:normAutofit/>
          </a:bodyPr>
          <a:lstStyle/>
          <a:p>
            <a:pPr algn="l"/>
            <a:r>
              <a:rPr lang="en-US" sz="3600" dirty="0">
                <a:solidFill>
                  <a:schemeClr val="accent2">
                    <a:lumMod val="50000"/>
                  </a:schemeClr>
                </a:solidFill>
              </a:rPr>
              <a:t>Unsuccessful Work Attempts (UWAs)</a:t>
            </a:r>
          </a:p>
        </p:txBody>
      </p:sp>
      <p:sp>
        <p:nvSpPr>
          <p:cNvPr id="3" name="Subtitle 2">
            <a:extLst>
              <a:ext uri="{FF2B5EF4-FFF2-40B4-BE49-F238E27FC236}">
                <a16:creationId xmlns:a16="http://schemas.microsoft.com/office/drawing/2014/main" id="{A2A747B9-9C6F-6DD2-2C35-C53CCC6418A9}"/>
              </a:ext>
            </a:extLst>
          </p:cNvPr>
          <p:cNvSpPr>
            <a:spLocks noGrp="1"/>
          </p:cNvSpPr>
          <p:nvPr>
            <p:ph type="subTitle" idx="1"/>
          </p:nvPr>
        </p:nvSpPr>
        <p:spPr>
          <a:xfrm>
            <a:off x="1083458" y="1615495"/>
            <a:ext cx="4260067" cy="2387599"/>
          </a:xfrm>
        </p:spPr>
        <p:txBody>
          <a:bodyPr>
            <a:normAutofit fontScale="70000" lnSpcReduction="20000"/>
          </a:bodyPr>
          <a:lstStyle/>
          <a:p>
            <a:pPr algn="l"/>
            <a:r>
              <a:rPr lang="en-US" sz="2300" b="1" dirty="0"/>
              <a:t>Strings of UWAs will be apparent in the earnings queries </a:t>
            </a:r>
          </a:p>
          <a:p>
            <a:pPr marL="342900" indent="-342900" algn="l">
              <a:buFont typeface="Arial" panose="020B0604020202020204" pitchFamily="34" charset="0"/>
              <a:buChar char="•"/>
            </a:pPr>
            <a:r>
              <a:rPr lang="en-US" sz="2300" dirty="0"/>
              <a:t>It can be helpful to get evidence that supports why the client keeps failing a work</a:t>
            </a:r>
          </a:p>
          <a:p>
            <a:pPr marL="800100" lvl="1" indent="-342900" algn="l">
              <a:buFont typeface="Arial" panose="020B0604020202020204" pitchFamily="34" charset="0"/>
              <a:buChar char="•"/>
            </a:pPr>
            <a:r>
              <a:rPr lang="en-US" i="1" dirty="0"/>
              <a:t>Example: Employer Statements about Why Jobs Ended, Employment Files documenting disciplinary issues</a:t>
            </a:r>
          </a:p>
          <a:p>
            <a:pPr marL="342900" indent="-342900" algn="l">
              <a:buFont typeface="Arial" panose="020B0604020202020204" pitchFamily="34" charset="0"/>
              <a:buChar char="•"/>
            </a:pPr>
            <a:r>
              <a:rPr lang="en-US" sz="2100" dirty="0"/>
              <a:t>Earnings records documenting how long jobs lasted (must be less than 6 months for a UWA) and how much was made on a monthly basis, can be VERY important</a:t>
            </a:r>
          </a:p>
          <a:p>
            <a:endParaRPr lang="en-US" sz="1800" dirty="0"/>
          </a:p>
        </p:txBody>
      </p:sp>
      <p:pic>
        <p:nvPicPr>
          <p:cNvPr id="5" name="Picture 4" descr="A close-up of a document&#10;&#10;AI-generated content may be incorrect.">
            <a:extLst>
              <a:ext uri="{FF2B5EF4-FFF2-40B4-BE49-F238E27FC236}">
                <a16:creationId xmlns:a16="http://schemas.microsoft.com/office/drawing/2014/main" id="{F12A27CD-1229-429E-BB3D-F63BD8E1A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356" y="1274182"/>
            <a:ext cx="2083255" cy="2728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close-up of a document&#10;&#10;AI-generated content may be incorrect.">
            <a:extLst>
              <a:ext uri="{FF2B5EF4-FFF2-40B4-BE49-F238E27FC236}">
                <a16:creationId xmlns:a16="http://schemas.microsoft.com/office/drawing/2014/main" id="{F8A1DC53-32C9-4C26-E382-451B58AF2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876" y="1285651"/>
            <a:ext cx="2063744" cy="2717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lose-up of a document&#10;&#10;AI-generated content may be incorrect.">
            <a:extLst>
              <a:ext uri="{FF2B5EF4-FFF2-40B4-BE49-F238E27FC236}">
                <a16:creationId xmlns:a16="http://schemas.microsoft.com/office/drawing/2014/main" id="{C6C49F79-991F-9D22-9391-DB1EF7441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501" y="2064543"/>
            <a:ext cx="2066750" cy="2728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9716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BD0B-49B8-0553-BA6A-1C049EA48335}"/>
              </a:ext>
            </a:extLst>
          </p:cNvPr>
          <p:cNvSpPr>
            <a:spLocks noGrp="1"/>
          </p:cNvSpPr>
          <p:nvPr>
            <p:ph type="title"/>
          </p:nvPr>
        </p:nvSpPr>
        <p:spPr/>
        <p:txBody>
          <a:bodyPr>
            <a:normAutofit/>
          </a:bodyPr>
          <a:lstStyle/>
          <a:p>
            <a:r>
              <a:rPr lang="en-US" sz="3600" dirty="0">
                <a:solidFill>
                  <a:srgbClr val="FF0000"/>
                </a:solidFill>
              </a:rPr>
              <a:t>Example – Employer Verification of Monthly Wages, SSA Form L725-F3</a:t>
            </a:r>
          </a:p>
        </p:txBody>
      </p:sp>
      <p:pic>
        <p:nvPicPr>
          <p:cNvPr id="5" name="Picture 4">
            <a:extLst>
              <a:ext uri="{FF2B5EF4-FFF2-40B4-BE49-F238E27FC236}">
                <a16:creationId xmlns:a16="http://schemas.microsoft.com/office/drawing/2014/main" id="{D0AE3478-F8F2-ABE9-C095-63EECB626E4E}"/>
              </a:ext>
            </a:extLst>
          </p:cNvPr>
          <p:cNvPicPr>
            <a:picLocks noChangeAspect="1"/>
          </p:cNvPicPr>
          <p:nvPr/>
        </p:nvPicPr>
        <p:blipFill>
          <a:blip r:embed="rId3"/>
          <a:stretch>
            <a:fillRect/>
          </a:stretch>
        </p:blipFill>
        <p:spPr>
          <a:xfrm>
            <a:off x="2698785" y="1774265"/>
            <a:ext cx="6048052" cy="3476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438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436D4-8E35-4550-F375-5C1E1C7E11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646717-9258-A190-31DE-29C78E8563C1}"/>
              </a:ext>
            </a:extLst>
          </p:cNvPr>
          <p:cNvSpPr>
            <a:spLocks noGrp="1"/>
          </p:cNvSpPr>
          <p:nvPr>
            <p:ph type="title"/>
          </p:nvPr>
        </p:nvSpPr>
        <p:spPr>
          <a:xfrm>
            <a:off x="2433899" y="-108428"/>
            <a:ext cx="9639300" cy="2208811"/>
          </a:xfrm>
        </p:spPr>
        <p:txBody>
          <a:bodyPr>
            <a:normAutofit/>
          </a:bodyPr>
          <a:lstStyle/>
          <a:p>
            <a:r>
              <a:rPr lang="en-US" sz="3600" dirty="0">
                <a:solidFill>
                  <a:schemeClr val="accent2">
                    <a:lumMod val="50000"/>
                  </a:schemeClr>
                </a:solidFill>
              </a:rPr>
              <a:t>CFRs § 404.1512 &amp; CFR § 416.912: Responsibility for evidence.</a:t>
            </a:r>
          </a:p>
        </p:txBody>
      </p:sp>
      <p:sp>
        <p:nvSpPr>
          <p:cNvPr id="6" name="Rectangle 3">
            <a:extLst>
              <a:ext uri="{FF2B5EF4-FFF2-40B4-BE49-F238E27FC236}">
                <a16:creationId xmlns:a16="http://schemas.microsoft.com/office/drawing/2014/main" id="{9EE255FF-3B65-F02F-144C-E6CF7A703F9B}"/>
              </a:ext>
            </a:extLst>
          </p:cNvPr>
          <p:cNvSpPr>
            <a:spLocks noGrp="1" noChangeArrowheads="1"/>
          </p:cNvSpPr>
          <p:nvPr>
            <p:ph idx="1"/>
          </p:nvPr>
        </p:nvSpPr>
        <p:spPr bwMode="auto">
          <a:xfrm>
            <a:off x="2738866" y="2282709"/>
            <a:ext cx="866391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ptos (Body)"/>
              </a:rPr>
              <a:t>Burden is on the client to prove they are blind or disabled.</a:t>
            </a:r>
            <a:br>
              <a:rPr kumimoji="0" lang="en-US" altLang="en-US" sz="1800" b="0" i="0" u="none" strike="noStrike" cap="none" normalizeH="0" baseline="0" dirty="0">
                <a:ln>
                  <a:noFill/>
                </a:ln>
                <a:solidFill>
                  <a:schemeClr val="tx1"/>
                </a:solidFill>
                <a:effectLst/>
                <a:latin typeface="Aptos (Body)"/>
              </a:rPr>
            </a:br>
            <a:r>
              <a:rPr kumimoji="0" lang="en-US" altLang="en-US" sz="1800" b="0" i="0" u="none" strike="noStrike" cap="none" normalizeH="0" baseline="0" dirty="0">
                <a:ln>
                  <a:noFill/>
                </a:ln>
                <a:solidFill>
                  <a:schemeClr val="tx1"/>
                </a:solidFill>
                <a:effectLst/>
                <a:latin typeface="Aptos (Body)"/>
              </a:rPr>
              <a:t>The Agency has a duty to develop the record.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ptos (Bod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ptos (Body)"/>
              </a:rPr>
              <a:t>CFR § 404.1614 &amp; CFR §:</a:t>
            </a:r>
            <a:endParaRPr kumimoji="0" lang="en-US" altLang="en-US" sz="1800" b="0" i="0" u="none" strike="noStrike" cap="none" normalizeH="0" baseline="0" dirty="0">
              <a:ln>
                <a:noFill/>
              </a:ln>
              <a:solidFill>
                <a:schemeClr val="tx1"/>
              </a:solidFill>
              <a:effectLst/>
              <a:latin typeface="Aptos (Body)"/>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ptos (Body)"/>
              </a:rPr>
              <a:t>“At our request, the State agency will obtain and furnish medical or other evidence 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ptos (Body)"/>
              </a:rPr>
              <a:t> provide assistance as may be necessary for us to carry out our responsibilities.”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ptos (Body)"/>
              </a:rPr>
              <a:t>In practice, you are probably going to have to get other/nonmedical evidence yourself.</a:t>
            </a:r>
          </a:p>
        </p:txBody>
      </p:sp>
    </p:spTree>
    <p:extLst>
      <p:ext uri="{BB962C8B-B14F-4D97-AF65-F5344CB8AC3E}">
        <p14:creationId xmlns:p14="http://schemas.microsoft.com/office/powerpoint/2010/main" val="3714307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C359-BAAB-9C26-B4FB-D2341CB3E8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7EEEB2-E0D8-75B8-FD71-3F3BB8FA526B}"/>
              </a:ext>
            </a:extLst>
          </p:cNvPr>
          <p:cNvSpPr>
            <a:spLocks noGrp="1"/>
          </p:cNvSpPr>
          <p:nvPr>
            <p:ph type="title"/>
          </p:nvPr>
        </p:nvSpPr>
        <p:spPr>
          <a:xfrm>
            <a:off x="3250328" y="560996"/>
            <a:ext cx="7972844" cy="739800"/>
          </a:xfrm>
        </p:spPr>
        <p:txBody>
          <a:bodyPr>
            <a:noAutofit/>
          </a:bodyPr>
          <a:lstStyle/>
          <a:p>
            <a:r>
              <a:rPr lang="en-US" sz="3600" dirty="0">
                <a:solidFill>
                  <a:schemeClr val="accent2">
                    <a:lumMod val="50000"/>
                  </a:schemeClr>
                </a:solidFill>
              </a:rPr>
              <a:t>Examples of Other Evidence Documenting Problems at Work</a:t>
            </a:r>
          </a:p>
        </p:txBody>
      </p:sp>
      <p:sp>
        <p:nvSpPr>
          <p:cNvPr id="5" name="Content Placeholder 4">
            <a:extLst>
              <a:ext uri="{FF2B5EF4-FFF2-40B4-BE49-F238E27FC236}">
                <a16:creationId xmlns:a16="http://schemas.microsoft.com/office/drawing/2014/main" id="{62EAEEE3-7D5D-14A6-8E9A-84BFB6F1D4B0}"/>
              </a:ext>
            </a:extLst>
          </p:cNvPr>
          <p:cNvSpPr>
            <a:spLocks noGrp="1"/>
          </p:cNvSpPr>
          <p:nvPr>
            <p:ph idx="1"/>
          </p:nvPr>
        </p:nvSpPr>
        <p:spPr>
          <a:xfrm>
            <a:off x="2543175" y="1736437"/>
            <a:ext cx="5514975" cy="2664113"/>
          </a:xfrm>
        </p:spPr>
        <p:txBody>
          <a:bodyPr>
            <a:normAutofit fontScale="92500" lnSpcReduction="10000"/>
          </a:bodyPr>
          <a:lstStyle/>
          <a:p>
            <a:pPr lvl="1">
              <a:lnSpc>
                <a:spcPct val="150000"/>
              </a:lnSpc>
            </a:pPr>
            <a:r>
              <a:rPr lang="en-US" sz="1800" dirty="0"/>
              <a:t>Work Activity Questionnaire (SSA Form 3033) – Recently updated!</a:t>
            </a:r>
          </a:p>
          <a:p>
            <a:pPr lvl="1">
              <a:lnSpc>
                <a:spcPct val="150000"/>
              </a:lnSpc>
            </a:pPr>
            <a:r>
              <a:rPr lang="en-US" sz="1800" dirty="0"/>
              <a:t>Statements from employers</a:t>
            </a:r>
          </a:p>
          <a:p>
            <a:pPr lvl="1">
              <a:lnSpc>
                <a:spcPct val="150000"/>
              </a:lnSpc>
            </a:pPr>
            <a:r>
              <a:rPr lang="en-US" sz="1800" dirty="0"/>
              <a:t>Disciplinary Actions</a:t>
            </a:r>
          </a:p>
          <a:p>
            <a:pPr lvl="1">
              <a:lnSpc>
                <a:spcPct val="150000"/>
              </a:lnSpc>
            </a:pPr>
            <a:r>
              <a:rPr lang="en-US" sz="1800" dirty="0"/>
              <a:t>Attendance &amp; Requests for Medical/Sick Leave</a:t>
            </a:r>
          </a:p>
          <a:p>
            <a:pPr lvl="1">
              <a:lnSpc>
                <a:spcPct val="150000"/>
              </a:lnSpc>
            </a:pPr>
            <a:r>
              <a:rPr lang="en-US" sz="1800" dirty="0"/>
              <a:t>Orders Denying Unemployment</a:t>
            </a:r>
          </a:p>
          <a:p>
            <a:pPr lvl="1">
              <a:lnSpc>
                <a:spcPct val="150000"/>
              </a:lnSpc>
            </a:pPr>
            <a:endParaRPr lang="en-US" sz="1800" dirty="0"/>
          </a:p>
          <a:p>
            <a:endParaRPr lang="en-US" sz="1800" dirty="0"/>
          </a:p>
        </p:txBody>
      </p:sp>
      <p:pic>
        <p:nvPicPr>
          <p:cNvPr id="7" name="Picture 6" descr="A close-up of a letter&#10;&#10;AI-generated content may be incorrect.">
            <a:extLst>
              <a:ext uri="{FF2B5EF4-FFF2-40B4-BE49-F238E27FC236}">
                <a16:creationId xmlns:a16="http://schemas.microsoft.com/office/drawing/2014/main" id="{818BA87B-796D-34F7-62C8-9FFC03F2B351}"/>
              </a:ext>
            </a:extLst>
          </p:cNvPr>
          <p:cNvPicPr>
            <a:picLocks noChangeAspect="1"/>
          </p:cNvPicPr>
          <p:nvPr/>
        </p:nvPicPr>
        <p:blipFill>
          <a:blip r:embed="rId3"/>
          <a:stretch>
            <a:fillRect/>
          </a:stretch>
        </p:blipFill>
        <p:spPr>
          <a:xfrm>
            <a:off x="8279842" y="1300796"/>
            <a:ext cx="3181350" cy="4772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355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A1EE-206F-CF17-0E39-887C31ADED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95B003-FCE9-0464-A50D-5DE10663BE71}"/>
              </a:ext>
            </a:extLst>
          </p:cNvPr>
          <p:cNvPicPr>
            <a:picLocks noChangeAspect="1"/>
          </p:cNvPicPr>
          <p:nvPr/>
        </p:nvPicPr>
        <p:blipFill>
          <a:blip r:embed="rId3"/>
          <a:stretch>
            <a:fillRect/>
          </a:stretch>
        </p:blipFill>
        <p:spPr>
          <a:xfrm>
            <a:off x="3562606" y="1274907"/>
            <a:ext cx="7659576" cy="516003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F748BBF6-47BC-FBDD-D9C3-8BC066D6648F}"/>
              </a:ext>
            </a:extLst>
          </p:cNvPr>
          <p:cNvSpPr txBox="1">
            <a:spLocks/>
          </p:cNvSpPr>
          <p:nvPr/>
        </p:nvSpPr>
        <p:spPr>
          <a:xfrm>
            <a:off x="2464894" y="139763"/>
            <a:ext cx="9523905" cy="26074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0000"/>
                </a:solidFill>
              </a:rPr>
              <a:t>Ex. Employer Statement re: Worker’s Inability to Sustain Competitive Employment Full Time</a:t>
            </a:r>
          </a:p>
        </p:txBody>
      </p:sp>
    </p:spTree>
    <p:extLst>
      <p:ext uri="{BB962C8B-B14F-4D97-AF65-F5344CB8AC3E}">
        <p14:creationId xmlns:p14="http://schemas.microsoft.com/office/powerpoint/2010/main" val="1246833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1D5CC-4E44-E734-B1BC-A9E7E45D2FE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767A702-C088-6D5C-8041-A3704CBAFF01}"/>
              </a:ext>
            </a:extLst>
          </p:cNvPr>
          <p:cNvSpPr txBox="1">
            <a:spLocks/>
          </p:cNvSpPr>
          <p:nvPr/>
        </p:nvSpPr>
        <p:spPr>
          <a:xfrm>
            <a:off x="2464894" y="139763"/>
            <a:ext cx="9727106" cy="26074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0000"/>
                </a:solidFill>
              </a:rPr>
              <a:t>Ex. Employer Email re: Angry at Employee for Doing a Crappy Job/Establishing Productivity Issues</a:t>
            </a:r>
          </a:p>
        </p:txBody>
      </p:sp>
      <p:pic>
        <p:nvPicPr>
          <p:cNvPr id="3" name="Picture 2">
            <a:extLst>
              <a:ext uri="{FF2B5EF4-FFF2-40B4-BE49-F238E27FC236}">
                <a16:creationId xmlns:a16="http://schemas.microsoft.com/office/drawing/2014/main" id="{5E1E5666-E694-84EF-EF76-FE9B992DA55D}"/>
              </a:ext>
            </a:extLst>
          </p:cNvPr>
          <p:cNvPicPr>
            <a:picLocks noChangeAspect="1"/>
          </p:cNvPicPr>
          <p:nvPr/>
        </p:nvPicPr>
        <p:blipFill>
          <a:blip r:embed="rId3"/>
          <a:stretch>
            <a:fillRect/>
          </a:stretch>
        </p:blipFill>
        <p:spPr>
          <a:xfrm>
            <a:off x="3888326" y="1273458"/>
            <a:ext cx="5998624" cy="5183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9935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F51F-7752-A56C-C1B1-625023E3CAB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973ABB7-4492-9A91-422B-27BCE61205B2}"/>
              </a:ext>
            </a:extLst>
          </p:cNvPr>
          <p:cNvSpPr txBox="1">
            <a:spLocks/>
          </p:cNvSpPr>
          <p:nvPr/>
        </p:nvSpPr>
        <p:spPr>
          <a:xfrm>
            <a:off x="2895600" y="139763"/>
            <a:ext cx="10254343" cy="26074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0000"/>
                </a:solidFill>
              </a:rPr>
              <a:t>Ex. Documenting Work Ended Due to Medical </a:t>
            </a:r>
          </a:p>
          <a:p>
            <a:r>
              <a:rPr lang="en-US" sz="3600" dirty="0">
                <a:solidFill>
                  <a:srgbClr val="FF0000"/>
                </a:solidFill>
              </a:rPr>
              <a:t>Conditions</a:t>
            </a:r>
          </a:p>
        </p:txBody>
      </p:sp>
      <p:pic>
        <p:nvPicPr>
          <p:cNvPr id="3" name="Picture 2">
            <a:extLst>
              <a:ext uri="{FF2B5EF4-FFF2-40B4-BE49-F238E27FC236}">
                <a16:creationId xmlns:a16="http://schemas.microsoft.com/office/drawing/2014/main" id="{351A89CB-1B11-32D5-B7B4-B230CA3F4822}"/>
              </a:ext>
            </a:extLst>
          </p:cNvPr>
          <p:cNvPicPr>
            <a:picLocks noChangeAspect="1"/>
          </p:cNvPicPr>
          <p:nvPr/>
        </p:nvPicPr>
        <p:blipFill>
          <a:blip r:embed="rId3"/>
          <a:stretch>
            <a:fillRect/>
          </a:stretch>
        </p:blipFill>
        <p:spPr>
          <a:xfrm>
            <a:off x="4379725" y="1219204"/>
            <a:ext cx="4668380" cy="5400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8928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2E5DE-CDAE-69E2-C142-AC0A1D79CCB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70B38D1-0649-D2B5-CDD8-417DC7841167}"/>
              </a:ext>
            </a:extLst>
          </p:cNvPr>
          <p:cNvPicPr>
            <a:picLocks noChangeAspect="1"/>
          </p:cNvPicPr>
          <p:nvPr/>
        </p:nvPicPr>
        <p:blipFill>
          <a:blip r:embed="rId3"/>
          <a:stretch>
            <a:fillRect/>
          </a:stretch>
        </p:blipFill>
        <p:spPr>
          <a:xfrm>
            <a:off x="4138386" y="619028"/>
            <a:ext cx="3248478" cy="1390844"/>
          </a:xfrm>
          <a:prstGeom prst="rect">
            <a:avLst/>
          </a:prstGeom>
        </p:spPr>
      </p:pic>
      <p:sp>
        <p:nvSpPr>
          <p:cNvPr id="6" name="Title 1">
            <a:extLst>
              <a:ext uri="{FF2B5EF4-FFF2-40B4-BE49-F238E27FC236}">
                <a16:creationId xmlns:a16="http://schemas.microsoft.com/office/drawing/2014/main" id="{FFC5D0A1-2EC0-6EEF-F9AD-424049CAB588}"/>
              </a:ext>
            </a:extLst>
          </p:cNvPr>
          <p:cNvSpPr txBox="1">
            <a:spLocks/>
          </p:cNvSpPr>
          <p:nvPr/>
        </p:nvSpPr>
        <p:spPr>
          <a:xfrm>
            <a:off x="3379294" y="165402"/>
            <a:ext cx="7256049" cy="6984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0000"/>
                </a:solidFill>
              </a:rPr>
              <a:t>Ex. Documenting Leaves of Absence</a:t>
            </a:r>
          </a:p>
        </p:txBody>
      </p:sp>
      <p:pic>
        <p:nvPicPr>
          <p:cNvPr id="4" name="Picture 3">
            <a:extLst>
              <a:ext uri="{FF2B5EF4-FFF2-40B4-BE49-F238E27FC236}">
                <a16:creationId xmlns:a16="http://schemas.microsoft.com/office/drawing/2014/main" id="{4EFC5F17-84D8-7FC6-924A-701B7F56CED0}"/>
              </a:ext>
            </a:extLst>
          </p:cNvPr>
          <p:cNvPicPr>
            <a:picLocks noChangeAspect="1"/>
          </p:cNvPicPr>
          <p:nvPr/>
        </p:nvPicPr>
        <p:blipFill>
          <a:blip r:embed="rId4"/>
          <a:stretch>
            <a:fillRect/>
          </a:stretch>
        </p:blipFill>
        <p:spPr>
          <a:xfrm>
            <a:off x="4017046" y="1443482"/>
            <a:ext cx="5431838" cy="5249116"/>
          </a:xfrm>
          <a:prstGeom prst="rect">
            <a:avLst/>
          </a:prstGeom>
        </p:spPr>
      </p:pic>
    </p:spTree>
    <p:extLst>
      <p:ext uri="{BB962C8B-B14F-4D97-AF65-F5344CB8AC3E}">
        <p14:creationId xmlns:p14="http://schemas.microsoft.com/office/powerpoint/2010/main" val="2577095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ale with a price tag and a price tag on it&#10;&#10;AI-generated content may be incorrect.">
            <a:extLst>
              <a:ext uri="{FF2B5EF4-FFF2-40B4-BE49-F238E27FC236}">
                <a16:creationId xmlns:a16="http://schemas.microsoft.com/office/drawing/2014/main" id="{C3ABBE4F-7A03-8C0D-BFF8-4494DDD2B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650" y="1307428"/>
            <a:ext cx="5371776" cy="3135363"/>
          </a:xfrm>
          <a:prstGeom prst="rect">
            <a:avLst/>
          </a:prstGeom>
        </p:spPr>
      </p:pic>
      <p:sp>
        <p:nvSpPr>
          <p:cNvPr id="2" name="Title 1">
            <a:extLst>
              <a:ext uri="{FF2B5EF4-FFF2-40B4-BE49-F238E27FC236}">
                <a16:creationId xmlns:a16="http://schemas.microsoft.com/office/drawing/2014/main" id="{F42072B6-0349-7DA4-FE91-B1D1EC25534B}"/>
              </a:ext>
            </a:extLst>
          </p:cNvPr>
          <p:cNvSpPr>
            <a:spLocks noGrp="1"/>
          </p:cNvSpPr>
          <p:nvPr>
            <p:ph type="ctrTitle"/>
          </p:nvPr>
        </p:nvSpPr>
        <p:spPr>
          <a:xfrm>
            <a:off x="4067298" y="244481"/>
            <a:ext cx="3726874" cy="592262"/>
          </a:xfrm>
        </p:spPr>
        <p:txBody>
          <a:bodyPr>
            <a:normAutofit/>
          </a:bodyPr>
          <a:lstStyle/>
          <a:p>
            <a:pPr algn="l"/>
            <a:r>
              <a:rPr lang="en-US" sz="3600" dirty="0">
                <a:solidFill>
                  <a:schemeClr val="accent2">
                    <a:lumMod val="50000"/>
                  </a:schemeClr>
                </a:solidFill>
              </a:rPr>
              <a:t>Subsidized Work</a:t>
            </a:r>
          </a:p>
        </p:txBody>
      </p:sp>
      <p:sp>
        <p:nvSpPr>
          <p:cNvPr id="3" name="Subtitle 2">
            <a:extLst>
              <a:ext uri="{FF2B5EF4-FFF2-40B4-BE49-F238E27FC236}">
                <a16:creationId xmlns:a16="http://schemas.microsoft.com/office/drawing/2014/main" id="{2529BFCD-A7E8-B80B-0E6B-430D8B469AE7}"/>
              </a:ext>
            </a:extLst>
          </p:cNvPr>
          <p:cNvSpPr>
            <a:spLocks noGrp="1"/>
          </p:cNvSpPr>
          <p:nvPr>
            <p:ph type="subTitle" idx="1"/>
          </p:nvPr>
        </p:nvSpPr>
        <p:spPr>
          <a:xfrm>
            <a:off x="0" y="1163744"/>
            <a:ext cx="6927275" cy="3776499"/>
          </a:xfrm>
        </p:spPr>
        <p:txBody>
          <a:bodyPr>
            <a:normAutofit fontScale="92500" lnSpcReduction="20000"/>
          </a:bodyPr>
          <a:lstStyle/>
          <a:p>
            <a:pPr marL="571500" indent="-571500" algn="l">
              <a:lnSpc>
                <a:spcPct val="120000"/>
              </a:lnSpc>
              <a:buFont typeface="Arial" panose="020B0604020202020204" pitchFamily="34" charset="0"/>
              <a:buChar char="•"/>
            </a:pPr>
            <a:r>
              <a:rPr lang="en-US" sz="1800" b="1" dirty="0"/>
              <a:t>SGA for 2025 is $1,620/</a:t>
            </a:r>
            <a:r>
              <a:rPr lang="en-US" sz="1800" dirty="0"/>
              <a:t>month for non-blind individuals (subject to annual adjustments).</a:t>
            </a:r>
          </a:p>
          <a:p>
            <a:pPr marL="571500" indent="-571500" algn="l">
              <a:lnSpc>
                <a:spcPct val="120000"/>
              </a:lnSpc>
              <a:buFont typeface="Arial" panose="020B0604020202020204" pitchFamily="34" charset="0"/>
              <a:buChar char="•"/>
            </a:pPr>
            <a:r>
              <a:rPr kumimoji="0" lang="en-US" sz="1800" b="0" i="0" u="none" strike="noStrike" kern="1200" cap="none" spc="0" normalizeH="0" baseline="0" noProof="0" dirty="0">
                <a:ln>
                  <a:noFill/>
                </a:ln>
                <a:effectLst/>
                <a:uLnTx/>
                <a:uFillTx/>
                <a:ea typeface="+mn-ea"/>
                <a:cs typeface="+mn-cs"/>
              </a:rPr>
              <a:t>Subsidized work is when </a:t>
            </a:r>
            <a:r>
              <a:rPr kumimoji="0" lang="en-US" sz="1800" b="1" i="0" u="none" strike="noStrike" kern="1200" cap="none" spc="0" normalizeH="0" baseline="0" noProof="0" dirty="0">
                <a:ln>
                  <a:noFill/>
                </a:ln>
                <a:effectLst/>
                <a:uLnTx/>
                <a:uFillTx/>
                <a:ea typeface="+mn-ea"/>
                <a:cs typeface="+mn-cs"/>
              </a:rPr>
              <a:t>the true value of an impaired employee’s work</a:t>
            </a:r>
            <a:r>
              <a:rPr kumimoji="0" lang="en-US" sz="1800" b="0" i="0" u="none" strike="noStrike" kern="1200" cap="none" spc="0" normalizeH="0" baseline="0" noProof="0" dirty="0">
                <a:ln>
                  <a:noFill/>
                </a:ln>
                <a:effectLst/>
                <a:uLnTx/>
                <a:uFillTx/>
                <a:ea typeface="+mn-ea"/>
                <a:cs typeface="+mn-cs"/>
              </a:rPr>
              <a:t> (when compared to the same work completed by an unimpaired employee) is considered to be </a:t>
            </a:r>
            <a:r>
              <a:rPr kumimoji="0" lang="en-US" sz="1800" b="1" i="0" u="none" strike="noStrike" kern="1200" cap="none" spc="0" normalizeH="0" baseline="0" noProof="0" dirty="0">
                <a:ln>
                  <a:noFill/>
                </a:ln>
                <a:effectLst/>
                <a:uLnTx/>
                <a:uFillTx/>
                <a:ea typeface="+mn-ea"/>
                <a:cs typeface="+mn-cs"/>
              </a:rPr>
              <a:t>less than the impaired employee’s earnings.</a:t>
            </a:r>
            <a:endParaRPr lang="en-US" sz="1800" b="1" dirty="0"/>
          </a:p>
          <a:p>
            <a:pPr algn="l">
              <a:lnSpc>
                <a:spcPct val="100000"/>
              </a:lnSpc>
            </a:pPr>
            <a:r>
              <a:rPr kumimoji="0" lang="en-US" sz="1800" b="1" i="0" u="none" strike="noStrike" kern="1200" cap="none" spc="0" normalizeH="0" baseline="0" noProof="0" dirty="0">
                <a:ln>
                  <a:noFill/>
                </a:ln>
                <a:effectLst/>
                <a:uLnTx/>
                <a:uFillTx/>
                <a:ea typeface="+mn-ea"/>
                <a:cs typeface="+mn-cs"/>
              </a:rPr>
              <a:t>	</a:t>
            </a:r>
            <a:r>
              <a:rPr kumimoji="0" lang="en-US" sz="1800" b="0" i="1" u="none" strike="noStrike" kern="1200" cap="none" spc="0" normalizeH="0" baseline="0" noProof="0" dirty="0">
                <a:ln>
                  <a:noFill/>
                </a:ln>
                <a:effectLst/>
                <a:uLnTx/>
                <a:uFillTx/>
                <a:ea typeface="+mn-ea"/>
                <a:cs typeface="+mn-cs"/>
              </a:rPr>
              <a:t>For example: an employee with a serious impairment may 	complete fewer tasks or simpler work than their peers.</a:t>
            </a:r>
          </a:p>
          <a:p>
            <a:pPr marL="571500" indent="-571500" algn="l">
              <a:lnSpc>
                <a:spcPct val="120000"/>
              </a:lnSpc>
              <a:buFont typeface="Arial" panose="020B0604020202020204" pitchFamily="34" charset="0"/>
              <a:buChar char="•"/>
            </a:pPr>
            <a:r>
              <a:rPr kumimoji="0" lang="en-US" sz="1800" b="0" i="0" u="none" strike="noStrike" kern="1200" cap="none" spc="0" normalizeH="0" baseline="0" noProof="0" dirty="0">
                <a:ln>
                  <a:noFill/>
                </a:ln>
                <a:effectLst/>
                <a:uLnTx/>
                <a:uFillTx/>
                <a:ea typeface="+mn-ea"/>
                <a:cs typeface="+mn-cs"/>
              </a:rPr>
              <a:t>SSA calculates the subsidy (the disparity of work value vs. earnings) </a:t>
            </a:r>
            <a:r>
              <a:rPr kumimoji="0" lang="en-US" sz="1800" b="1" i="0" u="none" strike="noStrike" kern="1200" cap="none" spc="0" normalizeH="0" baseline="0" noProof="0" dirty="0">
                <a:ln>
                  <a:noFill/>
                </a:ln>
                <a:effectLst/>
                <a:uLnTx/>
                <a:uFillTx/>
                <a:ea typeface="+mn-ea"/>
                <a:cs typeface="+mn-cs"/>
              </a:rPr>
              <a:t>and subtracts that amount from a claimant’s gross earnings </a:t>
            </a:r>
            <a:r>
              <a:rPr kumimoji="0" lang="en-US" sz="1800" b="0" i="0" u="none" strike="noStrike" kern="1200" cap="none" spc="0" normalizeH="0" baseline="0" noProof="0" dirty="0">
                <a:ln>
                  <a:noFill/>
                </a:ln>
                <a:effectLst/>
                <a:uLnTx/>
                <a:uFillTx/>
                <a:ea typeface="+mn-ea"/>
                <a:cs typeface="+mn-cs"/>
              </a:rPr>
              <a:t>to determine the claimant’s countable earnings that reflect the value of their work.</a:t>
            </a:r>
          </a:p>
          <a:p>
            <a:pPr algn="l"/>
            <a:endParaRPr lang="en-US" sz="1800" dirty="0"/>
          </a:p>
        </p:txBody>
      </p:sp>
    </p:spTree>
    <p:extLst>
      <p:ext uri="{BB962C8B-B14F-4D97-AF65-F5344CB8AC3E}">
        <p14:creationId xmlns:p14="http://schemas.microsoft.com/office/powerpoint/2010/main" val="556658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7ED1-5387-7947-F899-22DDB1B3439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7E4A5C4-2F42-8D9E-F1FC-FFC08393583B}"/>
              </a:ext>
            </a:extLst>
          </p:cNvPr>
          <p:cNvSpPr txBox="1">
            <a:spLocks/>
          </p:cNvSpPr>
          <p:nvPr/>
        </p:nvSpPr>
        <p:spPr>
          <a:xfrm>
            <a:off x="2998294" y="185737"/>
            <a:ext cx="7941849" cy="5871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0000"/>
                </a:solidFill>
              </a:rPr>
              <a:t>Ex. Completed SSA 3033 – Old Version</a:t>
            </a:r>
          </a:p>
        </p:txBody>
      </p:sp>
      <p:pic>
        <p:nvPicPr>
          <p:cNvPr id="8" name="Picture 7">
            <a:extLst>
              <a:ext uri="{FF2B5EF4-FFF2-40B4-BE49-F238E27FC236}">
                <a16:creationId xmlns:a16="http://schemas.microsoft.com/office/drawing/2014/main" id="{C7D286F3-67D5-65FC-0441-1473DA5A8501}"/>
              </a:ext>
            </a:extLst>
          </p:cNvPr>
          <p:cNvPicPr>
            <a:picLocks noChangeAspect="1"/>
          </p:cNvPicPr>
          <p:nvPr/>
        </p:nvPicPr>
        <p:blipFill>
          <a:blip r:embed="rId3"/>
          <a:stretch>
            <a:fillRect/>
          </a:stretch>
        </p:blipFill>
        <p:spPr>
          <a:xfrm>
            <a:off x="3896437" y="854194"/>
            <a:ext cx="5936536" cy="5818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1737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F62D6-F141-9E1F-3BE0-F0A5636468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430066A-EE65-F069-9DCE-C04D35A12B8A}"/>
              </a:ext>
            </a:extLst>
          </p:cNvPr>
          <p:cNvSpPr txBox="1">
            <a:spLocks/>
          </p:cNvSpPr>
          <p:nvPr/>
        </p:nvSpPr>
        <p:spPr>
          <a:xfrm>
            <a:off x="2258066" y="159477"/>
            <a:ext cx="10086335" cy="6875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0000"/>
                </a:solidFill>
              </a:rPr>
              <a:t>The New SSA-3033 – Pay Attention to the Examples!</a:t>
            </a:r>
          </a:p>
        </p:txBody>
      </p:sp>
      <p:pic>
        <p:nvPicPr>
          <p:cNvPr id="3" name="Picture 2">
            <a:extLst>
              <a:ext uri="{FF2B5EF4-FFF2-40B4-BE49-F238E27FC236}">
                <a16:creationId xmlns:a16="http://schemas.microsoft.com/office/drawing/2014/main" id="{363D0ADC-E4EC-8EC6-6E88-48E11BB9D770}"/>
              </a:ext>
            </a:extLst>
          </p:cNvPr>
          <p:cNvPicPr>
            <a:picLocks noChangeAspect="1"/>
          </p:cNvPicPr>
          <p:nvPr/>
        </p:nvPicPr>
        <p:blipFill>
          <a:blip r:embed="rId3"/>
          <a:stretch>
            <a:fillRect/>
          </a:stretch>
        </p:blipFill>
        <p:spPr>
          <a:xfrm>
            <a:off x="3926260" y="803485"/>
            <a:ext cx="5894633" cy="5914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3319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B4BB-00CD-7BBB-93E5-A692DBBCB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935A4E-D190-6781-9739-BD508AC631BD}"/>
              </a:ext>
            </a:extLst>
          </p:cNvPr>
          <p:cNvSpPr>
            <a:spLocks noGrp="1"/>
          </p:cNvSpPr>
          <p:nvPr>
            <p:ph type="ctrTitle"/>
          </p:nvPr>
        </p:nvSpPr>
        <p:spPr>
          <a:xfrm>
            <a:off x="1936997" y="441696"/>
            <a:ext cx="7642432" cy="635989"/>
          </a:xfrm>
        </p:spPr>
        <p:txBody>
          <a:bodyPr>
            <a:normAutofit/>
          </a:bodyPr>
          <a:lstStyle/>
          <a:p>
            <a:pPr algn="l"/>
            <a:r>
              <a:rPr lang="en-US" sz="3600" dirty="0">
                <a:solidFill>
                  <a:schemeClr val="accent2">
                    <a:lumMod val="50000"/>
                  </a:schemeClr>
                </a:solidFill>
              </a:rPr>
              <a:t>Sheltered or Special Work Environments</a:t>
            </a:r>
          </a:p>
        </p:txBody>
      </p:sp>
      <p:sp>
        <p:nvSpPr>
          <p:cNvPr id="3" name="Subtitle 2">
            <a:extLst>
              <a:ext uri="{FF2B5EF4-FFF2-40B4-BE49-F238E27FC236}">
                <a16:creationId xmlns:a16="http://schemas.microsoft.com/office/drawing/2014/main" id="{D1CC408E-AB7D-A654-71AE-0CF377656804}"/>
              </a:ext>
            </a:extLst>
          </p:cNvPr>
          <p:cNvSpPr>
            <a:spLocks noGrp="1"/>
          </p:cNvSpPr>
          <p:nvPr>
            <p:ph type="subTitle" idx="1"/>
          </p:nvPr>
        </p:nvSpPr>
        <p:spPr>
          <a:xfrm>
            <a:off x="1044367" y="1404257"/>
            <a:ext cx="3963061" cy="2387599"/>
          </a:xfrm>
        </p:spPr>
        <p:txBody>
          <a:bodyPr>
            <a:noAutofit/>
          </a:bodyPr>
          <a:lstStyle/>
          <a:p>
            <a:pPr algn="l"/>
            <a:r>
              <a:rPr lang="en-US" sz="1800" b="1" dirty="0"/>
              <a:t>Sheltered work is work activity completed in a therapeutic setting or while on limited duty.</a:t>
            </a:r>
          </a:p>
          <a:p>
            <a:pPr marL="800100" lvl="1" indent="-342900" algn="l">
              <a:buFont typeface="Arial" panose="020B0604020202020204" pitchFamily="34" charset="0"/>
              <a:buChar char="•"/>
            </a:pPr>
            <a:r>
              <a:rPr lang="en-US" sz="1800" dirty="0"/>
              <a:t>Submit Documentation of Program Eligibility that shows:</a:t>
            </a:r>
          </a:p>
          <a:p>
            <a:pPr marL="1257300" lvl="2" indent="-342900" algn="l">
              <a:buFont typeface="Arial" panose="020B0604020202020204" pitchFamily="34" charset="0"/>
              <a:buChar char="•"/>
            </a:pPr>
            <a:r>
              <a:rPr lang="en-US" dirty="0"/>
              <a:t>Work is </a:t>
            </a:r>
            <a:r>
              <a:rPr lang="en-US" u="sng" dirty="0"/>
              <a:t>not competitive</a:t>
            </a:r>
          </a:p>
          <a:p>
            <a:pPr marL="1257300" lvl="2" indent="-342900" algn="l">
              <a:buFont typeface="Arial" panose="020B0604020202020204" pitchFamily="34" charset="0"/>
              <a:buChar char="•"/>
            </a:pPr>
            <a:r>
              <a:rPr lang="en-US" dirty="0"/>
              <a:t>Productivity is </a:t>
            </a:r>
            <a:r>
              <a:rPr lang="en-US" u="sng" dirty="0"/>
              <a:t>not expected to be same as that of workers </a:t>
            </a:r>
            <a:r>
              <a:rPr lang="en-US" dirty="0"/>
              <a:t>w/out disabilities.</a:t>
            </a:r>
          </a:p>
        </p:txBody>
      </p:sp>
      <p:pic>
        <p:nvPicPr>
          <p:cNvPr id="5" name="Picture 4" descr="A person wearing a hard hat and overalls&#10;&#10;AI-generated content may be incorrect.">
            <a:extLst>
              <a:ext uri="{FF2B5EF4-FFF2-40B4-BE49-F238E27FC236}">
                <a16:creationId xmlns:a16="http://schemas.microsoft.com/office/drawing/2014/main" id="{BB6E2BDA-9939-0BC7-108A-8241DC189A4C}"/>
              </a:ext>
            </a:extLst>
          </p:cNvPr>
          <p:cNvPicPr>
            <a:picLocks noChangeAspect="1"/>
          </p:cNvPicPr>
          <p:nvPr/>
        </p:nvPicPr>
        <p:blipFill>
          <a:blip r:embed="rId3"/>
          <a:stretch>
            <a:fillRect/>
          </a:stretch>
        </p:blipFill>
        <p:spPr>
          <a:xfrm>
            <a:off x="5825011" y="1371600"/>
            <a:ext cx="5767614" cy="3145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2247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80E4F-6FDC-4205-B11F-9E51BE717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CFD25-6314-BEE4-E925-2BD0CDAC34DD}"/>
              </a:ext>
            </a:extLst>
          </p:cNvPr>
          <p:cNvSpPr>
            <a:spLocks noGrp="1"/>
          </p:cNvSpPr>
          <p:nvPr>
            <p:ph type="ctrTitle"/>
          </p:nvPr>
        </p:nvSpPr>
        <p:spPr>
          <a:xfrm>
            <a:off x="27712" y="2884992"/>
            <a:ext cx="8192654" cy="1088015"/>
          </a:xfrm>
        </p:spPr>
        <p:txBody>
          <a:bodyPr anchor="ctr">
            <a:noAutofit/>
          </a:bodyPr>
          <a:lstStyle/>
          <a:p>
            <a:pPr algn="l"/>
            <a:r>
              <a:rPr lang="en-US" sz="4000">
                <a:solidFill>
                  <a:schemeClr val="accent2">
                    <a:lumMod val="50000"/>
                  </a:schemeClr>
                </a:solidFill>
              </a:rPr>
              <a:t>Other Evidence: Vocational Rebuttal Evidence</a:t>
            </a:r>
          </a:p>
        </p:txBody>
      </p:sp>
    </p:spTree>
    <p:extLst>
      <p:ext uri="{BB962C8B-B14F-4D97-AF65-F5344CB8AC3E}">
        <p14:creationId xmlns:p14="http://schemas.microsoft.com/office/powerpoint/2010/main" val="252114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9994-17B7-B0ED-A055-2BE2B6E99B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13809F-3F5C-12AA-1CF6-5249533AF5AD}"/>
              </a:ext>
            </a:extLst>
          </p:cNvPr>
          <p:cNvSpPr>
            <a:spLocks noGrp="1"/>
          </p:cNvSpPr>
          <p:nvPr>
            <p:ph type="title"/>
          </p:nvPr>
        </p:nvSpPr>
        <p:spPr>
          <a:xfrm>
            <a:off x="2479088" y="0"/>
            <a:ext cx="7436437" cy="1155927"/>
          </a:xfrm>
        </p:spPr>
        <p:txBody>
          <a:bodyPr anchor="ctr">
            <a:normAutofit/>
          </a:bodyPr>
          <a:lstStyle/>
          <a:p>
            <a:r>
              <a:rPr lang="en-US" sz="3600" dirty="0">
                <a:solidFill>
                  <a:schemeClr val="accent2">
                    <a:lumMod val="50000"/>
                  </a:schemeClr>
                </a:solidFill>
              </a:rPr>
              <a:t>CFR § 404.1513 &amp; CFR § 416.913: </a:t>
            </a:r>
            <a:br>
              <a:rPr lang="en-US" sz="3600" dirty="0">
                <a:solidFill>
                  <a:schemeClr val="accent2">
                    <a:lumMod val="50000"/>
                  </a:schemeClr>
                </a:solidFill>
              </a:rPr>
            </a:br>
            <a:r>
              <a:rPr lang="en-US" sz="3600" dirty="0">
                <a:solidFill>
                  <a:schemeClr val="accent2">
                    <a:lumMod val="50000"/>
                  </a:schemeClr>
                </a:solidFill>
              </a:rPr>
              <a:t>Categories of evidence.</a:t>
            </a:r>
          </a:p>
        </p:txBody>
      </p:sp>
      <p:sp>
        <p:nvSpPr>
          <p:cNvPr id="5" name="Content Placeholder 4">
            <a:extLst>
              <a:ext uri="{FF2B5EF4-FFF2-40B4-BE49-F238E27FC236}">
                <a16:creationId xmlns:a16="http://schemas.microsoft.com/office/drawing/2014/main" id="{EC1CC118-A8BA-1851-C6B2-E247DF20090D}"/>
              </a:ext>
            </a:extLst>
          </p:cNvPr>
          <p:cNvSpPr>
            <a:spLocks noGrp="1"/>
          </p:cNvSpPr>
          <p:nvPr>
            <p:ph sz="half" idx="1"/>
          </p:nvPr>
        </p:nvSpPr>
        <p:spPr>
          <a:xfrm>
            <a:off x="2479088" y="1204950"/>
            <a:ext cx="5447211" cy="4829384"/>
          </a:xfrm>
        </p:spPr>
        <p:txBody>
          <a:bodyPr>
            <a:noAutofit/>
          </a:bodyPr>
          <a:lstStyle/>
          <a:p>
            <a:r>
              <a:rPr lang="en-US" sz="1800" b="1" dirty="0"/>
              <a:t>The Categories of Evidence Are:</a:t>
            </a:r>
            <a:endParaRPr lang="en-US" sz="1800" dirty="0"/>
          </a:p>
          <a:p>
            <a:r>
              <a:rPr lang="en-US" sz="1800" dirty="0"/>
              <a:t>Objective Medical Evidence</a:t>
            </a:r>
          </a:p>
          <a:p>
            <a:r>
              <a:rPr lang="en-US" sz="1800" dirty="0"/>
              <a:t>Medical opinion</a:t>
            </a:r>
          </a:p>
          <a:p>
            <a:r>
              <a:rPr lang="en-US" sz="1800" dirty="0"/>
              <a:t>Other medical evidence </a:t>
            </a:r>
          </a:p>
          <a:p>
            <a:r>
              <a:rPr lang="en-US" sz="1800" dirty="0"/>
              <a:t>Evidence from nonmedical sources</a:t>
            </a:r>
          </a:p>
          <a:p>
            <a:pPr lvl="1"/>
            <a:r>
              <a:rPr lang="en-US" sz="1800" i="1" dirty="0">
                <a:solidFill>
                  <a:srgbClr val="0070C0"/>
                </a:solidFill>
              </a:rPr>
              <a:t>Defined as: “Evidence from nonmedical sources is any information or statement(s) from a nonmedical source (including you) about any issue in your claim. We may receive evidence from nonmedical sources either directly from the nonmedical source or indirectly, such as from forms we receive and our administrative records.”</a:t>
            </a:r>
          </a:p>
          <a:p>
            <a:r>
              <a:rPr lang="en-US" sz="1800" dirty="0"/>
              <a:t>Prior administrative medical findings</a:t>
            </a:r>
          </a:p>
          <a:p>
            <a:r>
              <a:rPr lang="en-US" sz="1800" i="1" dirty="0"/>
              <a:t>The categories of evidence are important because they determine how the evidence will be evaluated according to the rules pertaining to the relevant category of evidence.</a:t>
            </a:r>
          </a:p>
          <a:p>
            <a:pPr lvl="2"/>
            <a:endParaRPr lang="en-US" sz="1800" dirty="0"/>
          </a:p>
          <a:p>
            <a:endParaRPr lang="en-US" sz="1800" dirty="0"/>
          </a:p>
        </p:txBody>
      </p:sp>
      <p:pic>
        <p:nvPicPr>
          <p:cNvPr id="10" name="Picture 9" descr="A hand holding a x-ray of a chest&#10;&#10;AI-generated content may be incorrect.">
            <a:extLst>
              <a:ext uri="{FF2B5EF4-FFF2-40B4-BE49-F238E27FC236}">
                <a16:creationId xmlns:a16="http://schemas.microsoft.com/office/drawing/2014/main" id="{73A0156A-2363-7AE1-DB96-DF89003AE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569" y="1204950"/>
            <a:ext cx="3403366" cy="4552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1795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2F6D-6EC0-40EC-2F6F-AD6F469E5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62D4C-96E6-8879-D641-18A8518080A9}"/>
              </a:ext>
            </a:extLst>
          </p:cNvPr>
          <p:cNvSpPr>
            <a:spLocks noGrp="1"/>
          </p:cNvSpPr>
          <p:nvPr>
            <p:ph type="ctrTitle"/>
          </p:nvPr>
        </p:nvSpPr>
        <p:spPr>
          <a:xfrm>
            <a:off x="1632196" y="359228"/>
            <a:ext cx="9144000" cy="1097663"/>
          </a:xfrm>
        </p:spPr>
        <p:txBody>
          <a:bodyPr>
            <a:normAutofit/>
          </a:bodyPr>
          <a:lstStyle/>
          <a:p>
            <a:pPr algn="l"/>
            <a:r>
              <a:rPr lang="en-US" sz="3600" dirty="0">
                <a:solidFill>
                  <a:schemeClr val="accent2">
                    <a:lumMod val="50000"/>
                  </a:schemeClr>
                </a:solidFill>
              </a:rPr>
              <a:t>Check Out Our </a:t>
            </a:r>
            <a:r>
              <a:rPr lang="en-US" sz="3600" dirty="0">
                <a:solidFill>
                  <a:srgbClr val="FF0000"/>
                </a:solidFill>
              </a:rPr>
              <a:t>Resources/NOSSCR </a:t>
            </a:r>
            <a:r>
              <a:rPr lang="en-US" sz="3600" dirty="0">
                <a:solidFill>
                  <a:schemeClr val="accent2">
                    <a:lumMod val="50000"/>
                  </a:schemeClr>
                </a:solidFill>
              </a:rPr>
              <a:t>tab on </a:t>
            </a:r>
            <a:r>
              <a:rPr lang="en-US" sz="3600" dirty="0">
                <a:solidFill>
                  <a:srgbClr val="FF0000"/>
                </a:solidFill>
              </a:rPr>
              <a:t>getssd.com</a:t>
            </a:r>
            <a:r>
              <a:rPr lang="en-US" sz="3600" dirty="0">
                <a:solidFill>
                  <a:schemeClr val="accent2">
                    <a:lumMod val="50000"/>
                  </a:schemeClr>
                </a:solidFill>
              </a:rPr>
              <a:t> for many examples of VE Rebuttal </a:t>
            </a:r>
          </a:p>
        </p:txBody>
      </p:sp>
      <p:sp>
        <p:nvSpPr>
          <p:cNvPr id="3" name="Subtitle 2">
            <a:extLst>
              <a:ext uri="{FF2B5EF4-FFF2-40B4-BE49-F238E27FC236}">
                <a16:creationId xmlns:a16="http://schemas.microsoft.com/office/drawing/2014/main" id="{24DB3DC4-B13D-49E1-9CFC-CB4A0BBC2CFB}"/>
              </a:ext>
            </a:extLst>
          </p:cNvPr>
          <p:cNvSpPr>
            <a:spLocks noGrp="1"/>
          </p:cNvSpPr>
          <p:nvPr>
            <p:ph type="subTitle" idx="1"/>
          </p:nvPr>
        </p:nvSpPr>
        <p:spPr>
          <a:xfrm>
            <a:off x="1709386" y="1641949"/>
            <a:ext cx="8011557" cy="2387599"/>
          </a:xfrm>
        </p:spPr>
        <p:txBody>
          <a:bodyPr>
            <a:noAutofit/>
          </a:bodyPr>
          <a:lstStyle/>
          <a:p>
            <a:pPr algn="l"/>
            <a:r>
              <a:rPr lang="en-US" sz="1800" b="1" dirty="0"/>
              <a:t>Specifically, materials from these past presentations:</a:t>
            </a:r>
          </a:p>
          <a:p>
            <a:pPr marL="800100" lvl="1" indent="-342900" algn="l">
              <a:buFont typeface="Arial" panose="020B0604020202020204" pitchFamily="34" charset="0"/>
              <a:buChar char="•"/>
            </a:pPr>
            <a:r>
              <a:rPr lang="en-US" sz="1800" dirty="0"/>
              <a:t>There Are No Sedentary Unskilled Jobs Anymore: What to Do if a VE Says There Are (2024)</a:t>
            </a:r>
          </a:p>
          <a:p>
            <a:pPr marL="800100" lvl="1" indent="-342900" algn="l">
              <a:buFont typeface="Arial" panose="020B0604020202020204" pitchFamily="34" charset="0"/>
              <a:buChar char="•"/>
            </a:pPr>
            <a:r>
              <a:rPr lang="en-US" sz="1800" dirty="0"/>
              <a:t>Be Practical: Dealing with Step 4 in Real Life (2020)</a:t>
            </a:r>
          </a:p>
          <a:p>
            <a:pPr marL="800100" lvl="1" indent="-342900" algn="l">
              <a:buFont typeface="Arial" panose="020B0604020202020204" pitchFamily="34" charset="0"/>
              <a:buChar char="•"/>
            </a:pPr>
            <a:r>
              <a:rPr lang="en-US" sz="1800" dirty="0"/>
              <a:t>“Gotcha’: Building your case for appeal based on Vocational Issues (2019)</a:t>
            </a:r>
          </a:p>
          <a:p>
            <a:pPr algn="l"/>
            <a:r>
              <a:rPr lang="en-US" sz="1800" b="1" dirty="0"/>
              <a:t>Common Types of Vocational Rebuttal Evidence We Submit</a:t>
            </a:r>
          </a:p>
          <a:p>
            <a:pPr marL="800100" lvl="1" indent="-342900" algn="l">
              <a:buFont typeface="Arial" panose="020B0604020202020204" pitchFamily="34" charset="0"/>
              <a:buChar char="•"/>
            </a:pPr>
            <a:r>
              <a:rPr lang="en-US" sz="1800" dirty="0"/>
              <a:t>Print-offs from Job Browser Pro</a:t>
            </a:r>
          </a:p>
          <a:p>
            <a:pPr marL="800100" lvl="1" indent="-342900" algn="l">
              <a:buFont typeface="Arial" panose="020B0604020202020204" pitchFamily="34" charset="0"/>
              <a:buChar char="•"/>
            </a:pPr>
            <a:r>
              <a:rPr lang="en-US" sz="1800" dirty="0"/>
              <a:t>Print-offs from the ORS</a:t>
            </a:r>
          </a:p>
          <a:p>
            <a:pPr marL="800100" lvl="1" indent="-342900" algn="l">
              <a:buFont typeface="Arial" panose="020B0604020202020204" pitchFamily="34" charset="0"/>
              <a:buChar char="•"/>
            </a:pPr>
            <a:r>
              <a:rPr lang="en-US" sz="1800" dirty="0"/>
              <a:t>Memorandum About the Inadequacies of the ORS, courtesy of JBP</a:t>
            </a:r>
          </a:p>
        </p:txBody>
      </p:sp>
    </p:spTree>
    <p:extLst>
      <p:ext uri="{BB962C8B-B14F-4D97-AF65-F5344CB8AC3E}">
        <p14:creationId xmlns:p14="http://schemas.microsoft.com/office/powerpoint/2010/main" val="1540097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tar: 5 Points 7">
            <a:extLst>
              <a:ext uri="{FF2B5EF4-FFF2-40B4-BE49-F238E27FC236}">
                <a16:creationId xmlns:a16="http://schemas.microsoft.com/office/drawing/2014/main" id="{8B544BA6-434F-54E4-40B1-287B3A82B186}"/>
              </a:ext>
            </a:extLst>
          </p:cNvPr>
          <p:cNvSpPr/>
          <p:nvPr/>
        </p:nvSpPr>
        <p:spPr>
          <a:xfrm rot="20078265">
            <a:off x="7476683" y="81160"/>
            <a:ext cx="4857768" cy="43106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Kerr Robichaux and Carroll Disability Lawyers Logo">
            <a:extLst>
              <a:ext uri="{FF2B5EF4-FFF2-40B4-BE49-F238E27FC236}">
                <a16:creationId xmlns:a16="http://schemas.microsoft.com/office/drawing/2014/main" id="{2AF6FAA5-7A65-F6D2-28E2-DF56154B7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6" y="120915"/>
            <a:ext cx="4634328" cy="1679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ocial Security Disiability Lawyer in Portland, Oregon">
            <a:extLst>
              <a:ext uri="{FF2B5EF4-FFF2-40B4-BE49-F238E27FC236}">
                <a16:creationId xmlns:a16="http://schemas.microsoft.com/office/drawing/2014/main" id="{26461BF3-AFE2-C8BF-E01B-E92D364D2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76" y="2013527"/>
            <a:ext cx="4533076" cy="360703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1">
            <a:extLst>
              <a:ext uri="{FF2B5EF4-FFF2-40B4-BE49-F238E27FC236}">
                <a16:creationId xmlns:a16="http://schemas.microsoft.com/office/drawing/2014/main" id="{D8BEDD30-195E-850C-C6F4-A69FE80E9C73}"/>
              </a:ext>
            </a:extLst>
          </p:cNvPr>
          <p:cNvSpPr txBox="1">
            <a:spLocks/>
          </p:cNvSpPr>
          <p:nvPr/>
        </p:nvSpPr>
        <p:spPr>
          <a:xfrm>
            <a:off x="5172738" y="745189"/>
            <a:ext cx="2911785" cy="14913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2060"/>
                </a:solidFill>
              </a:rPr>
              <a:t>Contact Info</a:t>
            </a:r>
          </a:p>
        </p:txBody>
      </p:sp>
      <p:sp>
        <p:nvSpPr>
          <p:cNvPr id="7" name="Content Placeholder 13">
            <a:extLst>
              <a:ext uri="{FF2B5EF4-FFF2-40B4-BE49-F238E27FC236}">
                <a16:creationId xmlns:a16="http://schemas.microsoft.com/office/drawing/2014/main" id="{8E7BB5B7-B44C-77C9-8F2F-2E179102AD8D}"/>
              </a:ext>
            </a:extLst>
          </p:cNvPr>
          <p:cNvSpPr txBox="1">
            <a:spLocks/>
          </p:cNvSpPr>
          <p:nvPr/>
        </p:nvSpPr>
        <p:spPr>
          <a:xfrm>
            <a:off x="5277412" y="2215288"/>
            <a:ext cx="4533076" cy="230031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5900" b="1" dirty="0">
                <a:effectLst>
                  <a:outerShdw blurRad="38100" dist="38100" dir="2700000" algn="tl">
                    <a:srgbClr val="000000">
                      <a:alpha val="43137"/>
                    </a:srgbClr>
                  </a:outerShdw>
                </a:effectLst>
              </a:rPr>
              <a:t>getssd.com</a:t>
            </a:r>
          </a:p>
          <a:p>
            <a:pPr marL="0" indent="0">
              <a:lnSpc>
                <a:spcPct val="120000"/>
              </a:lnSpc>
              <a:buNone/>
            </a:pPr>
            <a:br>
              <a:rPr lang="en-US" dirty="0">
                <a:effectLst>
                  <a:outerShdw blurRad="38100" dist="38100" dir="2700000" algn="tl">
                    <a:srgbClr val="000000">
                      <a:alpha val="43137"/>
                    </a:srgbClr>
                  </a:outerShdw>
                </a:effectLst>
              </a:rPr>
            </a:br>
            <a:r>
              <a:rPr lang="en-US" sz="3800" dirty="0">
                <a:effectLst>
                  <a:outerShdw blurRad="38100" dist="38100" dir="2700000" algn="tl">
                    <a:srgbClr val="000000">
                      <a:alpha val="43137"/>
                    </a:srgbClr>
                  </a:outerShdw>
                </a:effectLst>
              </a:rPr>
              <a:t>kevin.kerr@getssd.com </a:t>
            </a:r>
          </a:p>
          <a:p>
            <a:pPr marL="0" indent="0">
              <a:lnSpc>
                <a:spcPct val="120000"/>
              </a:lnSpc>
              <a:buFont typeface="Arial" panose="020B0604020202020204" pitchFamily="34" charset="0"/>
              <a:buNone/>
            </a:pPr>
            <a:r>
              <a:rPr lang="en-US" sz="3800" dirty="0">
                <a:effectLst>
                  <a:outerShdw blurRad="38100" dist="38100" dir="2700000" algn="tl">
                    <a:srgbClr val="000000">
                      <a:alpha val="43137"/>
                    </a:srgbClr>
                  </a:outerShdw>
                </a:effectLst>
              </a:rPr>
              <a:t>sara.carroll@getssd.com </a:t>
            </a:r>
          </a:p>
          <a:p>
            <a:pPr marL="0" indent="0">
              <a:lnSpc>
                <a:spcPct val="120000"/>
              </a:lnSpc>
              <a:buFont typeface="Arial" panose="020B0604020202020204" pitchFamily="34" charset="0"/>
              <a:buNone/>
            </a:pPr>
            <a:r>
              <a:rPr lang="en-US" sz="3800" dirty="0">
                <a:effectLst>
                  <a:outerShdw blurRad="38100" dist="38100" dir="2700000" algn="tl">
                    <a:srgbClr val="000000">
                      <a:alpha val="43137"/>
                    </a:srgbClr>
                  </a:outerShdw>
                </a:effectLst>
              </a:rPr>
              <a:t>elmira.s@getssd.com </a:t>
            </a:r>
          </a:p>
        </p:txBody>
      </p:sp>
      <p:pic>
        <p:nvPicPr>
          <p:cNvPr id="1026" name="Picture 2" descr="Elmira Shokriyani SSDI Attorney">
            <a:extLst>
              <a:ext uri="{FF2B5EF4-FFF2-40B4-BE49-F238E27FC236}">
                <a16:creationId xmlns:a16="http://schemas.microsoft.com/office/drawing/2014/main" id="{F6382AFF-9F97-D231-C4B3-1FF1FB7FF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4984" y="1633497"/>
            <a:ext cx="1300236" cy="154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35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111D7-0378-46AE-3BF4-A8095D6DC1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F535A6-06DC-345F-2211-701BEAE1F9C6}"/>
              </a:ext>
            </a:extLst>
          </p:cNvPr>
          <p:cNvSpPr>
            <a:spLocks noGrp="1"/>
          </p:cNvSpPr>
          <p:nvPr>
            <p:ph type="title"/>
          </p:nvPr>
        </p:nvSpPr>
        <p:spPr>
          <a:xfrm>
            <a:off x="3548743" y="302246"/>
            <a:ext cx="7113814" cy="1257300"/>
          </a:xfrm>
        </p:spPr>
        <p:txBody>
          <a:bodyPr>
            <a:normAutofit/>
          </a:bodyPr>
          <a:lstStyle/>
          <a:p>
            <a:r>
              <a:rPr lang="en-US" sz="3600" dirty="0">
                <a:solidFill>
                  <a:schemeClr val="accent2">
                    <a:lumMod val="50000"/>
                  </a:schemeClr>
                </a:solidFill>
              </a:rPr>
              <a:t>CFR § 404.1520b &amp; CFR § 416.920b: </a:t>
            </a:r>
            <a:br>
              <a:rPr lang="en-US" sz="3600" dirty="0">
                <a:solidFill>
                  <a:schemeClr val="accent2">
                    <a:lumMod val="50000"/>
                  </a:schemeClr>
                </a:solidFill>
              </a:rPr>
            </a:br>
            <a:r>
              <a:rPr lang="en-US" sz="3600" dirty="0">
                <a:solidFill>
                  <a:schemeClr val="accent2">
                    <a:lumMod val="50000"/>
                  </a:schemeClr>
                </a:solidFill>
              </a:rPr>
              <a:t>How SSA Considers Evidence.</a:t>
            </a:r>
          </a:p>
        </p:txBody>
      </p:sp>
      <p:sp>
        <p:nvSpPr>
          <p:cNvPr id="5" name="Content Placeholder 4">
            <a:extLst>
              <a:ext uri="{FF2B5EF4-FFF2-40B4-BE49-F238E27FC236}">
                <a16:creationId xmlns:a16="http://schemas.microsoft.com/office/drawing/2014/main" id="{6237DCF0-4B2E-964C-905F-0CB575CEEA78}"/>
              </a:ext>
            </a:extLst>
          </p:cNvPr>
          <p:cNvSpPr>
            <a:spLocks noGrp="1"/>
          </p:cNvSpPr>
          <p:nvPr>
            <p:ph idx="1"/>
          </p:nvPr>
        </p:nvSpPr>
        <p:spPr>
          <a:xfrm>
            <a:off x="2495550" y="2041237"/>
            <a:ext cx="4982936" cy="3885867"/>
          </a:xfrm>
        </p:spPr>
        <p:txBody>
          <a:bodyPr>
            <a:noAutofit/>
          </a:bodyPr>
          <a:lstStyle/>
          <a:p>
            <a:pPr marL="0" indent="0" algn="ctr">
              <a:buNone/>
            </a:pPr>
            <a:r>
              <a:rPr lang="en-US" sz="1800" b="1" dirty="0"/>
              <a:t>404.1520b. (a) Complete and consistent evidence </a:t>
            </a:r>
          </a:p>
          <a:p>
            <a:pPr marL="0" indent="0" algn="ctr">
              <a:buNone/>
            </a:pPr>
            <a:r>
              <a:rPr lang="en-US" sz="1800" b="1" dirty="0"/>
              <a:t>vs. </a:t>
            </a:r>
          </a:p>
          <a:p>
            <a:pPr marL="0" indent="0" algn="ctr">
              <a:buNone/>
            </a:pPr>
            <a:r>
              <a:rPr lang="en-US" sz="1800" b="1" dirty="0"/>
              <a:t>404.1520b. (b) Incomplete or inconsistent evidence</a:t>
            </a:r>
          </a:p>
          <a:p>
            <a:pPr marL="0" indent="0" algn="ctr">
              <a:buNone/>
            </a:pPr>
            <a:endParaRPr lang="en-US" sz="1800" dirty="0"/>
          </a:p>
          <a:p>
            <a:r>
              <a:rPr lang="en-US" sz="1800" dirty="0"/>
              <a:t>Evidence must be </a:t>
            </a:r>
            <a:r>
              <a:rPr lang="en-US" sz="1800" b="1" dirty="0">
                <a:solidFill>
                  <a:srgbClr val="0070C0"/>
                </a:solidFill>
              </a:rPr>
              <a:t>sufficient</a:t>
            </a:r>
            <a:r>
              <a:rPr lang="en-US" sz="1800" dirty="0"/>
              <a:t> and </a:t>
            </a:r>
            <a:r>
              <a:rPr lang="en-US" sz="1800" b="1" dirty="0">
                <a:solidFill>
                  <a:srgbClr val="0070C0"/>
                </a:solidFill>
              </a:rPr>
              <a:t>consistent</a:t>
            </a:r>
            <a:r>
              <a:rPr lang="en-US" sz="1800" dirty="0"/>
              <a:t> to be considered complete.</a:t>
            </a:r>
          </a:p>
          <a:p>
            <a:r>
              <a:rPr lang="en-US" sz="1800" dirty="0"/>
              <a:t>If it is not sufficient or consistent, and SSA cannot determine disability based on the information they have, they will attempt to resolve it.</a:t>
            </a:r>
          </a:p>
          <a:p>
            <a:r>
              <a:rPr lang="en-US" sz="1800" dirty="0"/>
              <a:t>When inconsistencies or insufficiencies can’t be resolved, SSA will make a determination or decision based on the evidence they have.</a:t>
            </a:r>
          </a:p>
          <a:p>
            <a:endParaRPr lang="en-US" sz="1800" dirty="0"/>
          </a:p>
        </p:txBody>
      </p:sp>
      <p:pic>
        <p:nvPicPr>
          <p:cNvPr id="3" name="Picture 2" descr="Several papers with graphs and charts&#10;&#10;AI-generated content may be incorrect.">
            <a:extLst>
              <a:ext uri="{FF2B5EF4-FFF2-40B4-BE49-F238E27FC236}">
                <a16:creationId xmlns:a16="http://schemas.microsoft.com/office/drawing/2014/main" id="{78477218-F153-6A52-6B90-D6F902D46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078" y="2033275"/>
            <a:ext cx="3718882" cy="4130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5960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9CC7-93A9-2B3E-52F4-F788BAD807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06A3A5-7A59-ED2C-A6E6-2BD30B44AFE2}"/>
              </a:ext>
            </a:extLst>
          </p:cNvPr>
          <p:cNvSpPr>
            <a:spLocks noGrp="1"/>
          </p:cNvSpPr>
          <p:nvPr>
            <p:ph type="title"/>
          </p:nvPr>
        </p:nvSpPr>
        <p:spPr>
          <a:xfrm>
            <a:off x="2711485" y="0"/>
            <a:ext cx="9639300" cy="2208811"/>
          </a:xfrm>
        </p:spPr>
        <p:txBody>
          <a:bodyPr>
            <a:normAutofit/>
          </a:bodyPr>
          <a:lstStyle/>
          <a:p>
            <a:r>
              <a:rPr lang="en-US" sz="3600" dirty="0">
                <a:solidFill>
                  <a:schemeClr val="accent2">
                    <a:lumMod val="50000"/>
                  </a:schemeClr>
                </a:solidFill>
              </a:rPr>
              <a:t>CFR § 404.1520b &amp; CFR § 416.920b: How SSA Considers Evidence, Cont. </a:t>
            </a:r>
          </a:p>
        </p:txBody>
      </p:sp>
      <p:sp>
        <p:nvSpPr>
          <p:cNvPr id="5" name="Content Placeholder 4">
            <a:extLst>
              <a:ext uri="{FF2B5EF4-FFF2-40B4-BE49-F238E27FC236}">
                <a16:creationId xmlns:a16="http://schemas.microsoft.com/office/drawing/2014/main" id="{6D84EB69-C4BB-2F90-BE2F-D034777847C9}"/>
              </a:ext>
            </a:extLst>
          </p:cNvPr>
          <p:cNvSpPr>
            <a:spLocks noGrp="1"/>
          </p:cNvSpPr>
          <p:nvPr>
            <p:ph idx="1"/>
          </p:nvPr>
        </p:nvSpPr>
        <p:spPr>
          <a:xfrm>
            <a:off x="3054385" y="1889398"/>
            <a:ext cx="8475006" cy="4402214"/>
          </a:xfrm>
        </p:spPr>
        <p:txBody>
          <a:bodyPr>
            <a:noAutofit/>
          </a:bodyPr>
          <a:lstStyle/>
          <a:p>
            <a:r>
              <a:rPr lang="en-US" sz="1800" b="1" dirty="0"/>
              <a:t>404.1520b.(c)</a:t>
            </a:r>
            <a:r>
              <a:rPr lang="en-US" sz="1800" dirty="0"/>
              <a:t> – If evidence is considered </a:t>
            </a:r>
            <a:r>
              <a:rPr lang="en-US" sz="1800" b="1" dirty="0"/>
              <a:t>inherently neither valuable nor persuasive</a:t>
            </a:r>
            <a:r>
              <a:rPr lang="en-US" sz="1800" dirty="0"/>
              <a:t>, SSA will </a:t>
            </a:r>
            <a:r>
              <a:rPr lang="en-US" sz="1800" b="1" dirty="0"/>
              <a:t>not</a:t>
            </a:r>
            <a:r>
              <a:rPr lang="en-US" sz="1800" dirty="0"/>
              <a:t> provide any analysis about how they considered such evidence in their opinion.</a:t>
            </a:r>
          </a:p>
          <a:p>
            <a:r>
              <a:rPr lang="en-US" sz="1800" b="1" dirty="0"/>
              <a:t>Examples of evidence considered neither valuable nor persuasive:</a:t>
            </a:r>
            <a:endParaRPr lang="en-US" sz="1800" dirty="0"/>
          </a:p>
          <a:p>
            <a:r>
              <a:rPr lang="en-US" sz="1800" b="1" dirty="0"/>
              <a:t>Decisions by other governmental agencies &amp; nongovernmental agencies</a:t>
            </a:r>
            <a:endParaRPr lang="en-US" sz="1800" dirty="0"/>
          </a:p>
          <a:p>
            <a:pPr lvl="1"/>
            <a:r>
              <a:rPr lang="en-US" sz="1800" i="1" dirty="0"/>
              <a:t>Examples:</a:t>
            </a:r>
            <a:r>
              <a:rPr lang="en-US" sz="1800" dirty="0"/>
              <a:t> Department of Veterans Affairs, Department of Defense, Department of Labor, Office of Personnel Management, state agencies, private insurers</a:t>
            </a:r>
          </a:p>
          <a:p>
            <a:pPr lvl="1"/>
            <a:r>
              <a:rPr lang="en-US" sz="1800" dirty="0">
                <a:solidFill>
                  <a:srgbClr val="0070C0"/>
                </a:solidFill>
              </a:rPr>
              <a:t>“However, we will consider all of the supporting evidence underlying the other governmental agency or nongovernmental entity's decision that we receive as evidence in your claim in accordance with § 404.1513(a)(1) through (4) [Emphasis added].”</a:t>
            </a:r>
          </a:p>
          <a:p>
            <a:pPr marL="457200" lvl="1" indent="0">
              <a:buNone/>
            </a:pPr>
            <a:endParaRPr lang="en-US" sz="1800" dirty="0">
              <a:solidFill>
                <a:srgbClr val="0070C0"/>
              </a:solidFill>
            </a:endParaRPr>
          </a:p>
          <a:p>
            <a:r>
              <a:rPr lang="en-US" sz="1800" b="1" dirty="0"/>
              <a:t>Disability examiner findings</a:t>
            </a:r>
            <a:endParaRPr lang="en-US" sz="1800" dirty="0"/>
          </a:p>
          <a:p>
            <a:r>
              <a:rPr lang="en-US" sz="1800" b="1" dirty="0"/>
              <a:t>Statements on issues reserved to the Commissioner</a:t>
            </a:r>
            <a:r>
              <a:rPr lang="en-US" sz="1800" dirty="0"/>
              <a:t> – i.e., statements that relate to whether an individual is disabled or blind</a:t>
            </a:r>
          </a:p>
        </p:txBody>
      </p:sp>
    </p:spTree>
    <p:extLst>
      <p:ext uri="{BB962C8B-B14F-4D97-AF65-F5344CB8AC3E}">
        <p14:creationId xmlns:p14="http://schemas.microsoft.com/office/powerpoint/2010/main" val="3538095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6FF7-FEB9-8B9B-2ADC-91C8114139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5698A9-F9AC-7A41-6D1F-37165ADE64FD}"/>
              </a:ext>
            </a:extLst>
          </p:cNvPr>
          <p:cNvSpPr>
            <a:spLocks noGrp="1"/>
          </p:cNvSpPr>
          <p:nvPr>
            <p:ph type="title"/>
          </p:nvPr>
        </p:nvSpPr>
        <p:spPr>
          <a:xfrm>
            <a:off x="2696543" y="103202"/>
            <a:ext cx="9639300" cy="2208811"/>
          </a:xfrm>
        </p:spPr>
        <p:txBody>
          <a:bodyPr>
            <a:normAutofit/>
          </a:bodyPr>
          <a:lstStyle/>
          <a:p>
            <a:r>
              <a:rPr lang="en-US" sz="3600" dirty="0">
                <a:solidFill>
                  <a:schemeClr val="accent2">
                    <a:lumMod val="50000"/>
                  </a:schemeClr>
                </a:solidFill>
              </a:rPr>
              <a:t>Example: VA Ratings Decision/Explanation = Supporting Underlying Evidence, That Must be Considered as Medical Evidence</a:t>
            </a:r>
          </a:p>
        </p:txBody>
      </p:sp>
      <p:pic>
        <p:nvPicPr>
          <p:cNvPr id="11" name="Picture 10">
            <a:extLst>
              <a:ext uri="{FF2B5EF4-FFF2-40B4-BE49-F238E27FC236}">
                <a16:creationId xmlns:a16="http://schemas.microsoft.com/office/drawing/2014/main" id="{36256DBD-D4A4-218F-18FB-D2723AB2C31C}"/>
              </a:ext>
            </a:extLst>
          </p:cNvPr>
          <p:cNvPicPr>
            <a:picLocks noChangeAspect="1"/>
          </p:cNvPicPr>
          <p:nvPr/>
        </p:nvPicPr>
        <p:blipFill>
          <a:blip r:embed="rId3"/>
          <a:stretch>
            <a:fillRect/>
          </a:stretch>
        </p:blipFill>
        <p:spPr>
          <a:xfrm>
            <a:off x="6561620" y="2862564"/>
            <a:ext cx="5245923" cy="220881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A1007B36-C714-D26B-3B31-18169625B5E2}"/>
              </a:ext>
            </a:extLst>
          </p:cNvPr>
          <p:cNvSpPr txBox="1"/>
          <p:nvPr/>
        </p:nvSpPr>
        <p:spPr>
          <a:xfrm>
            <a:off x="6763351" y="2403918"/>
            <a:ext cx="5428649" cy="369332"/>
          </a:xfrm>
          <a:prstGeom prst="rect">
            <a:avLst/>
          </a:prstGeom>
          <a:noFill/>
        </p:spPr>
        <p:txBody>
          <a:bodyPr wrap="square" rtlCol="0">
            <a:spAutoFit/>
          </a:bodyPr>
          <a:lstStyle/>
          <a:p>
            <a:r>
              <a:rPr lang="en-US" b="1" dirty="0">
                <a:solidFill>
                  <a:srgbClr val="FF0000"/>
                </a:solidFill>
              </a:rPr>
              <a:t>The Good Stuff:</a:t>
            </a:r>
          </a:p>
        </p:txBody>
      </p:sp>
      <p:sp>
        <p:nvSpPr>
          <p:cNvPr id="15" name="TextBox 14">
            <a:extLst>
              <a:ext uri="{FF2B5EF4-FFF2-40B4-BE49-F238E27FC236}">
                <a16:creationId xmlns:a16="http://schemas.microsoft.com/office/drawing/2014/main" id="{49ADAD15-C3E1-B76A-1A4A-5DD0F72DCAE3}"/>
              </a:ext>
            </a:extLst>
          </p:cNvPr>
          <p:cNvSpPr txBox="1"/>
          <p:nvPr/>
        </p:nvSpPr>
        <p:spPr>
          <a:xfrm>
            <a:off x="2401241" y="2347559"/>
            <a:ext cx="5428649" cy="369332"/>
          </a:xfrm>
          <a:prstGeom prst="rect">
            <a:avLst/>
          </a:prstGeom>
          <a:noFill/>
        </p:spPr>
        <p:txBody>
          <a:bodyPr wrap="square" rtlCol="0">
            <a:spAutoFit/>
          </a:bodyPr>
          <a:lstStyle/>
          <a:p>
            <a:r>
              <a:rPr lang="en-US" b="1" dirty="0">
                <a:solidFill>
                  <a:srgbClr val="FF0000"/>
                </a:solidFill>
              </a:rPr>
              <a:t>1</a:t>
            </a:r>
            <a:r>
              <a:rPr lang="en-US" b="1" baseline="30000" dirty="0">
                <a:solidFill>
                  <a:srgbClr val="FF0000"/>
                </a:solidFill>
              </a:rPr>
              <a:t>st</a:t>
            </a:r>
            <a:r>
              <a:rPr lang="en-US" b="1" dirty="0">
                <a:solidFill>
                  <a:srgbClr val="FF0000"/>
                </a:solidFill>
              </a:rPr>
              <a:t> Page Looks Like:</a:t>
            </a:r>
          </a:p>
        </p:txBody>
      </p:sp>
      <p:pic>
        <p:nvPicPr>
          <p:cNvPr id="21" name="Picture 20">
            <a:extLst>
              <a:ext uri="{FF2B5EF4-FFF2-40B4-BE49-F238E27FC236}">
                <a16:creationId xmlns:a16="http://schemas.microsoft.com/office/drawing/2014/main" id="{7DBFC955-911E-23EB-D0FE-8185CB387630}"/>
              </a:ext>
            </a:extLst>
          </p:cNvPr>
          <p:cNvPicPr>
            <a:picLocks noChangeAspect="1"/>
          </p:cNvPicPr>
          <p:nvPr/>
        </p:nvPicPr>
        <p:blipFill>
          <a:blip r:embed="rId4"/>
          <a:stretch>
            <a:fillRect/>
          </a:stretch>
        </p:blipFill>
        <p:spPr>
          <a:xfrm>
            <a:off x="6467607" y="5217047"/>
            <a:ext cx="4525006" cy="1267002"/>
          </a:xfrm>
          <a:prstGeom prst="rect">
            <a:avLst/>
          </a:prstGeom>
        </p:spPr>
      </p:pic>
      <p:pic>
        <p:nvPicPr>
          <p:cNvPr id="6" name="Picture 5" descr="A close-up of a document&#10;&#10;AI-generated content may be incorrect.">
            <a:extLst>
              <a:ext uri="{FF2B5EF4-FFF2-40B4-BE49-F238E27FC236}">
                <a16:creationId xmlns:a16="http://schemas.microsoft.com/office/drawing/2014/main" id="{5CF6E048-1EB5-B3CA-5B85-8521179E94A3}"/>
              </a:ext>
            </a:extLst>
          </p:cNvPr>
          <p:cNvPicPr>
            <a:picLocks noChangeAspect="1"/>
          </p:cNvPicPr>
          <p:nvPr/>
        </p:nvPicPr>
        <p:blipFill>
          <a:blip r:embed="rId5"/>
          <a:stretch>
            <a:fillRect/>
          </a:stretch>
        </p:blipFill>
        <p:spPr>
          <a:xfrm>
            <a:off x="2816363" y="2956046"/>
            <a:ext cx="2545345" cy="3535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995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6D6DC-FC99-4D51-2893-681B348FE1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958082-A7D0-E460-5341-C6D79941EBC5}"/>
              </a:ext>
            </a:extLst>
          </p:cNvPr>
          <p:cNvSpPr>
            <a:spLocks noGrp="1"/>
          </p:cNvSpPr>
          <p:nvPr>
            <p:ph type="title"/>
          </p:nvPr>
        </p:nvSpPr>
        <p:spPr>
          <a:xfrm>
            <a:off x="2532088" y="174171"/>
            <a:ext cx="9127532" cy="1443990"/>
          </a:xfrm>
        </p:spPr>
        <p:txBody>
          <a:bodyPr anchor="ctr">
            <a:noAutofit/>
          </a:bodyPr>
          <a:lstStyle/>
          <a:p>
            <a:r>
              <a:rPr lang="en-US" sz="3600" dirty="0">
                <a:solidFill>
                  <a:schemeClr val="accent2">
                    <a:lumMod val="50000"/>
                  </a:schemeClr>
                </a:solidFill>
              </a:rPr>
              <a:t>CFR § 404.1520c &amp; CFR § 416.920(c): No Articulation Requirement re: Nonmedical Sources for Claims Filed After March 27, 2017</a:t>
            </a:r>
          </a:p>
        </p:txBody>
      </p:sp>
      <p:sp>
        <p:nvSpPr>
          <p:cNvPr id="5" name="Content Placeholder 4">
            <a:extLst>
              <a:ext uri="{FF2B5EF4-FFF2-40B4-BE49-F238E27FC236}">
                <a16:creationId xmlns:a16="http://schemas.microsoft.com/office/drawing/2014/main" id="{6672F454-149D-5F0A-8B6B-D952256328CA}"/>
              </a:ext>
            </a:extLst>
          </p:cNvPr>
          <p:cNvSpPr>
            <a:spLocks noGrp="1"/>
          </p:cNvSpPr>
          <p:nvPr>
            <p:ph sz="half" idx="1"/>
          </p:nvPr>
        </p:nvSpPr>
        <p:spPr>
          <a:xfrm>
            <a:off x="2650128" y="2188029"/>
            <a:ext cx="7901567" cy="5290456"/>
          </a:xfrm>
        </p:spPr>
        <p:txBody>
          <a:bodyPr>
            <a:normAutofit/>
          </a:bodyPr>
          <a:lstStyle/>
          <a:p>
            <a:pPr lvl="1"/>
            <a:r>
              <a:rPr lang="en-US" sz="2000" b="1" dirty="0"/>
              <a:t>“(d) </a:t>
            </a:r>
            <a:r>
              <a:rPr lang="en-US" sz="2000" b="1" dirty="0">
                <a:effectLst/>
              </a:rPr>
              <a:t> Evidence from nonmedical sources. </a:t>
            </a:r>
          </a:p>
          <a:p>
            <a:pPr marL="457200" lvl="1" indent="0">
              <a:buNone/>
            </a:pPr>
            <a:r>
              <a:rPr lang="en-US" sz="2000" b="0" i="1" dirty="0">
                <a:effectLst/>
              </a:rPr>
              <a:t>We are not required to articulate how we considered evidence from nonmedical sources using the requirements in paragraphs (a)-(c) in this section.”</a:t>
            </a:r>
          </a:p>
          <a:p>
            <a:pPr lvl="1"/>
            <a:endParaRPr lang="en-US" sz="2000" dirty="0"/>
          </a:p>
          <a:p>
            <a:pPr lvl="1"/>
            <a:r>
              <a:rPr lang="en-US" sz="2000" b="0" i="0" dirty="0">
                <a:effectLst/>
              </a:rPr>
              <a:t>Note: Nonmedical source evidence </a:t>
            </a:r>
            <a:r>
              <a:rPr lang="en-US" sz="2000" b="0" i="0" u="sng" dirty="0">
                <a:effectLst/>
              </a:rPr>
              <a:t>should still be considered</a:t>
            </a:r>
            <a:r>
              <a:rPr lang="en-US" sz="2000" b="0" i="0" dirty="0">
                <a:effectLst/>
              </a:rPr>
              <a:t>, but decision maker is not required to articulate how they considered it.</a:t>
            </a:r>
            <a:endParaRPr lang="en-US" sz="2000" dirty="0"/>
          </a:p>
        </p:txBody>
      </p:sp>
    </p:spTree>
    <p:extLst>
      <p:ext uri="{BB962C8B-B14F-4D97-AF65-F5344CB8AC3E}">
        <p14:creationId xmlns:p14="http://schemas.microsoft.com/office/powerpoint/2010/main" val="1962085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bffe01-4e3e-4f67-917e-ee3f88ed12b7">
      <Terms xmlns="http://schemas.microsoft.com/office/infopath/2007/PartnerControls"/>
    </lcf76f155ced4ddcb4097134ff3c332f>
    <TaxCatchAll xmlns="6d45c87e-20d2-467b-ac78-be5573367b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B4A7953C5FB04FAD6B5E9D81A3B3A2" ma:contentTypeVersion="16" ma:contentTypeDescription="Create a new document." ma:contentTypeScope="" ma:versionID="7456caa542135b7084be254686cad4a1">
  <xsd:schema xmlns:xsd="http://www.w3.org/2001/XMLSchema" xmlns:xs="http://www.w3.org/2001/XMLSchema" xmlns:p="http://schemas.microsoft.com/office/2006/metadata/properties" xmlns:ns2="6abffe01-4e3e-4f67-917e-ee3f88ed12b7" xmlns:ns3="6d45c87e-20d2-467b-ac78-be5573367bc6" targetNamespace="http://schemas.microsoft.com/office/2006/metadata/properties" ma:root="true" ma:fieldsID="7120fce7390d30b26ad5881df2657cb6" ns2:_="" ns3:_="">
    <xsd:import namespace="6abffe01-4e3e-4f67-917e-ee3f88ed12b7"/>
    <xsd:import namespace="6d45c87e-20d2-467b-ac78-be5573367b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bffe01-4e3e-4f67-917e-ee3f88ed1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27337cf-c92e-4e8b-90b9-0dc8b7dd388c"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45c87e-20d2-467b-ac78-be5573367b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14e1b0f-70fd-4d2b-bb7e-ea29ba8c468a}" ma:internalName="TaxCatchAll" ma:showField="CatchAllData" ma:web="6d45c87e-20d2-467b-ac78-be5573367bc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C7D2E8-3DD7-469B-B82F-6A4BDA360767}">
  <ds:schemaRefs>
    <ds:schemaRef ds:uri="http://purl.org/dc/terms/"/>
    <ds:schemaRef ds:uri="http://schemas.microsoft.com/office/infopath/2007/PartnerControls"/>
    <ds:schemaRef ds:uri="http://www.w3.org/XML/1998/namespace"/>
    <ds:schemaRef ds:uri="http://schemas.openxmlformats.org/package/2006/metadata/core-properties"/>
    <ds:schemaRef ds:uri="http://purl.org/dc/elements/1.1/"/>
    <ds:schemaRef ds:uri="http://purl.org/dc/dcmitype/"/>
    <ds:schemaRef ds:uri="http://schemas.microsoft.com/office/2006/documentManagement/types"/>
    <ds:schemaRef ds:uri="6d45c87e-20d2-467b-ac78-be5573367bc6"/>
    <ds:schemaRef ds:uri="6abffe01-4e3e-4f67-917e-ee3f88ed12b7"/>
    <ds:schemaRef ds:uri="http://schemas.microsoft.com/office/2006/metadata/properties"/>
  </ds:schemaRefs>
</ds:datastoreItem>
</file>

<file path=customXml/itemProps2.xml><?xml version="1.0" encoding="utf-8"?>
<ds:datastoreItem xmlns:ds="http://schemas.openxmlformats.org/officeDocument/2006/customXml" ds:itemID="{7764023A-7C1E-4622-AF85-552001071DCC}">
  <ds:schemaRefs>
    <ds:schemaRef ds:uri="http://schemas.microsoft.com/sharepoint/v3/contenttype/forms"/>
  </ds:schemaRefs>
</ds:datastoreItem>
</file>

<file path=customXml/itemProps3.xml><?xml version="1.0" encoding="utf-8"?>
<ds:datastoreItem xmlns:ds="http://schemas.openxmlformats.org/officeDocument/2006/customXml" ds:itemID="{8BB25954-99E3-40FB-A275-86A02DAABD11}">
  <ds:schemaRefs>
    <ds:schemaRef ds:uri="6abffe01-4e3e-4f67-917e-ee3f88ed12b7"/>
    <ds:schemaRef ds:uri="6d45c87e-20d2-467b-ac78-be5573367b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SERC Slides</Template>
  <TotalTime>9068</TotalTime>
  <Words>2526</Words>
  <Application>Microsoft Office PowerPoint</Application>
  <PresentationFormat>Widescreen</PresentationFormat>
  <Paragraphs>259</Paragraphs>
  <Slides>51</Slides>
  <Notes>51</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51</vt:i4>
      </vt:variant>
    </vt:vector>
  </HeadingPairs>
  <TitlesOfParts>
    <vt:vector size="62" baseType="lpstr">
      <vt:lpstr>Aptos</vt:lpstr>
      <vt:lpstr>Aptos (Body)</vt:lpstr>
      <vt:lpstr>Aptos Display</vt:lpstr>
      <vt:lpstr>Arial</vt:lpstr>
      <vt:lpstr>Office Theme</vt:lpstr>
      <vt:lpstr>Custom Design</vt:lpstr>
      <vt:lpstr>1_Custom Design</vt:lpstr>
      <vt:lpstr>2_Custom Design</vt:lpstr>
      <vt:lpstr>3_Custom Design</vt:lpstr>
      <vt:lpstr>4_Custom Design</vt:lpstr>
      <vt:lpstr>5_Custom Design</vt:lpstr>
      <vt:lpstr>The E Section &amp; Other Evidence</vt:lpstr>
      <vt:lpstr>Overview:</vt:lpstr>
      <vt:lpstr>Basic Rules on Evidence</vt:lpstr>
      <vt:lpstr>CFRs § 404.1512 &amp; CFR § 416.912: Responsibility for evidence.</vt:lpstr>
      <vt:lpstr>CFR § 404.1513 &amp; CFR § 416.913:  Categories of evidence.</vt:lpstr>
      <vt:lpstr>CFR § 404.1520b &amp; CFR § 416.920b:  How SSA Considers Evidence.</vt:lpstr>
      <vt:lpstr>CFR § 404.1520b &amp; CFR § 416.920b: How SSA Considers Evidence, Cont. </vt:lpstr>
      <vt:lpstr>Example: VA Ratings Decision/Explanation = Supporting Underlying Evidence, That Must be Considered as Medical Evidence</vt:lpstr>
      <vt:lpstr>CFR § 404.1520c &amp; CFR § 416.920(c): No Articulation Requirement re: Nonmedical Sources for Claims Filed After March 27, 2017</vt:lpstr>
      <vt:lpstr>Other Evidence: Establishing the AOD</vt:lpstr>
      <vt:lpstr>Using Other Evidence to Determine the Onset Date</vt:lpstr>
      <vt:lpstr>Examples of Other Evidence that May be Used to Establish the Onset Date/Relate Back</vt:lpstr>
      <vt:lpstr>SSR 83-20 (Rescinded) </vt:lpstr>
      <vt:lpstr>The Spirit of Henry Rogers Still Appears to be Alive Under 18-1p </vt:lpstr>
      <vt:lpstr>Other Evidence: Establishing Listings</vt:lpstr>
      <vt:lpstr>MDIs may require nonmedical evidence to establish duration &amp; severity</vt:lpstr>
      <vt:lpstr>Example: Frequency of Migraines Documented by Submitting the Prescription Requirements for Botox as a Treatment for  Chronic Migraines</vt:lpstr>
      <vt:lpstr>Example: 3rd Party Observation of Seizures</vt:lpstr>
      <vt:lpstr>Mental Health Listings</vt:lpstr>
      <vt:lpstr>Example: Online Reviews by Employers of Client Document Mental Health Issues</vt:lpstr>
      <vt:lpstr>Adaptive functioning: Intellectual Disorders (Listing 12.05)</vt:lpstr>
      <vt:lpstr>Other Evidence: Symptoms, Responses to Treatment, Nonmedical Treatment &amp; Difficulties with ADLs</vt:lpstr>
      <vt:lpstr>CFR § 404.1529 &amp; CFR § 416.929. How SSA Evaluates Symptoms, Including Pain</vt:lpstr>
      <vt:lpstr>CFR § 404.1529 &amp; CFR § 416.929. How SSA Evaluates Symptoms, Including Pain, Cont.</vt:lpstr>
      <vt:lpstr>Examples of Other Evidence Documenting Symptoms, Limitations w/ ADLs, Non-Medical Treatment</vt:lpstr>
      <vt:lpstr>Example: Seizure Logs</vt:lpstr>
      <vt:lpstr>Example:  Symptom  Journal</vt:lpstr>
      <vt:lpstr>Example:  Symptom  Drawing</vt:lpstr>
      <vt:lpstr>Example:  Excerpt from Client Mémoire</vt:lpstr>
      <vt:lpstr>Example: Voc Rehab Criteria for Services</vt:lpstr>
      <vt:lpstr>Example: Documenting Assistance Needed w/ School &amp; Job Placement, other barriers to Work</vt:lpstr>
      <vt:lpstr>“No Evidence” Can Be Evidence — in Context</vt:lpstr>
      <vt:lpstr>Other Evidence: Limitations at School</vt:lpstr>
      <vt:lpstr>Examples of Other Evidence Documenting Limitations at school</vt:lpstr>
      <vt:lpstr>Ex. School Accommodations for Child w/ Migraines</vt:lpstr>
      <vt:lpstr>Ex. Specific Accommodations for College Classes</vt:lpstr>
      <vt:lpstr>Other Evidence: Limitations at Work</vt:lpstr>
      <vt:lpstr>Unsuccessful Work Attempts (UWAs)</vt:lpstr>
      <vt:lpstr>Example – Employer Verification of Monthly Wages, SSA Form L725-F3</vt:lpstr>
      <vt:lpstr>Examples of Other Evidence Documenting Problems at Work</vt:lpstr>
      <vt:lpstr>PowerPoint Presentation</vt:lpstr>
      <vt:lpstr>PowerPoint Presentation</vt:lpstr>
      <vt:lpstr>PowerPoint Presentation</vt:lpstr>
      <vt:lpstr>PowerPoint Presentation</vt:lpstr>
      <vt:lpstr>Subsidized Work</vt:lpstr>
      <vt:lpstr>PowerPoint Presentation</vt:lpstr>
      <vt:lpstr>PowerPoint Presentation</vt:lpstr>
      <vt:lpstr>Sheltered or Special Work Environments</vt:lpstr>
      <vt:lpstr>Other Evidence: Vocational Rebuttal Evidence</vt:lpstr>
      <vt:lpstr>Check Out Our Resources/NOSSCR tab on getssd.com for many examples of VE Rebuttal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 Section and Other Evidence</dc:title>
  <dc:creator>Emily Sobol</dc:creator>
  <cp:lastModifiedBy>Sara Carroll</cp:lastModifiedBy>
  <cp:revision>12</cp:revision>
  <cp:lastPrinted>2025-09-08T20:28:53Z</cp:lastPrinted>
  <dcterms:created xsi:type="dcterms:W3CDTF">2024-07-24T17:49:00Z</dcterms:created>
  <dcterms:modified xsi:type="dcterms:W3CDTF">2025-09-08T22:11:02Z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0x010100CDB4A7953C5FB04FAD6B5E9D81A3B3A2</vt:lpwstr>
  </property>
</Properties>
</file>